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72" r:id="rId4"/>
  </p:sldMasterIdLst>
  <p:notesMasterIdLst>
    <p:notesMasterId r:id="rId29"/>
  </p:notesMasterIdLst>
  <p:sldIdLst>
    <p:sldId id="256" r:id="rId5"/>
    <p:sldId id="261" r:id="rId6"/>
    <p:sldId id="263" r:id="rId7"/>
    <p:sldId id="258" r:id="rId8"/>
    <p:sldId id="275" r:id="rId9"/>
    <p:sldId id="274" r:id="rId10"/>
    <p:sldId id="289" r:id="rId11"/>
    <p:sldId id="259" r:id="rId12"/>
    <p:sldId id="290" r:id="rId13"/>
    <p:sldId id="291" r:id="rId14"/>
    <p:sldId id="292" r:id="rId15"/>
    <p:sldId id="293" r:id="rId16"/>
    <p:sldId id="294" r:id="rId17"/>
    <p:sldId id="295" r:id="rId18"/>
    <p:sldId id="265" r:id="rId19"/>
    <p:sldId id="266" r:id="rId20"/>
    <p:sldId id="278" r:id="rId21"/>
    <p:sldId id="297" r:id="rId22"/>
    <p:sldId id="298" r:id="rId23"/>
    <p:sldId id="299" r:id="rId24"/>
    <p:sldId id="271" r:id="rId25"/>
    <p:sldId id="272" r:id="rId26"/>
    <p:sldId id="269" r:id="rId27"/>
    <p:sldId id="260"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7" autoAdjust="0"/>
    <p:restoredTop sz="94648" autoAdjust="0"/>
  </p:normalViewPr>
  <p:slideViewPr>
    <p:cSldViewPr snapToGrid="0">
      <p:cViewPr varScale="1">
        <p:scale>
          <a:sx n="89" d="100"/>
          <a:sy n="89" d="100"/>
        </p:scale>
        <p:origin x="461" y="77"/>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4.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4.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9C16A6-8C48-4165-8DAF-8C957C12A8FA}"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pt>
    <dgm:pt modelId="{701D68F5-42F8-47BC-8FED-84C50F595DF0}">
      <dgm:prSet phldrT="[Text]"/>
      <dgm:spPr/>
      <dgm:t>
        <a:bodyPr/>
        <a:lstStyle/>
        <a:p>
          <a:pPr>
            <a:lnSpc>
              <a:spcPct val="100000"/>
            </a:lnSpc>
          </a:pPr>
          <a:r>
            <a:rPr lang="en-US" dirty="0"/>
            <a:t>Giới thiệu đồ án</a:t>
          </a:r>
        </a:p>
      </dgm:t>
    </dgm:pt>
    <dgm:pt modelId="{9617668C-C38C-4017-8DDF-37855B15D110}" type="parTrans" cxnId="{C4BA385D-31ED-40EF-A5D6-98DFBA64E71A}">
      <dgm:prSet/>
      <dgm:spPr/>
      <dgm:t>
        <a:bodyPr/>
        <a:lstStyle/>
        <a:p>
          <a:endParaRPr lang="en-US"/>
        </a:p>
      </dgm:t>
    </dgm:pt>
    <dgm:pt modelId="{0C95B389-AC0C-4055-9AA3-38815EFC8B0A}" type="sibTrans" cxnId="{C4BA385D-31ED-40EF-A5D6-98DFBA64E71A}">
      <dgm:prSet/>
      <dgm:spPr/>
      <dgm:t>
        <a:bodyPr/>
        <a:lstStyle/>
        <a:p>
          <a:endParaRPr lang="en-US"/>
        </a:p>
      </dgm:t>
    </dgm:pt>
    <dgm:pt modelId="{91A66877-AC1C-46D9-BF2C-6024B638DEA9}">
      <dgm:prSet phldrT="[Text]"/>
      <dgm:spPr/>
      <dgm:t>
        <a:bodyPr/>
        <a:lstStyle/>
        <a:p>
          <a:pPr>
            <a:lnSpc>
              <a:spcPct val="100000"/>
            </a:lnSpc>
          </a:pPr>
          <a:r>
            <a:rPr lang="en-US" dirty="0"/>
            <a:t>Nội dung</a:t>
          </a:r>
        </a:p>
      </dgm:t>
    </dgm:pt>
    <dgm:pt modelId="{913FED05-DF41-48A7-B1F8-81937A468EF9}" type="parTrans" cxnId="{7F0DAB6F-9257-4F2D-B31A-3418F73F6952}">
      <dgm:prSet/>
      <dgm:spPr/>
      <dgm:t>
        <a:bodyPr/>
        <a:lstStyle/>
        <a:p>
          <a:endParaRPr lang="en-US"/>
        </a:p>
      </dgm:t>
    </dgm:pt>
    <dgm:pt modelId="{BFCE4A28-C381-46FF-935A-B11534EF7D87}" type="sibTrans" cxnId="{7F0DAB6F-9257-4F2D-B31A-3418F73F6952}">
      <dgm:prSet/>
      <dgm:spPr/>
      <dgm:t>
        <a:bodyPr/>
        <a:lstStyle/>
        <a:p>
          <a:endParaRPr lang="en-US"/>
        </a:p>
      </dgm:t>
    </dgm:pt>
    <dgm:pt modelId="{76CC3289-2662-43F0-A3C6-BA04A135F08C}">
      <dgm:prSet phldrT="[Text]"/>
      <dgm:spPr/>
      <dgm:t>
        <a:bodyPr/>
        <a:lstStyle/>
        <a:p>
          <a:pPr>
            <a:lnSpc>
              <a:spcPct val="100000"/>
            </a:lnSpc>
          </a:pPr>
          <a:r>
            <a:rPr lang="en-US" dirty="0"/>
            <a:t>Kết luận</a:t>
          </a:r>
        </a:p>
      </dgm:t>
    </dgm:pt>
    <dgm:pt modelId="{D46DB4DA-1442-4ECE-89FE-BBB1E3489E3D}" type="parTrans" cxnId="{0400886E-8A1A-44C2-95A7-DB0EF4911494}">
      <dgm:prSet/>
      <dgm:spPr/>
      <dgm:t>
        <a:bodyPr/>
        <a:lstStyle/>
        <a:p>
          <a:endParaRPr lang="en-US"/>
        </a:p>
      </dgm:t>
    </dgm:pt>
    <dgm:pt modelId="{FA28C9D6-476E-43CD-BA23-D6D990FD78D0}" type="sibTrans" cxnId="{0400886E-8A1A-44C2-95A7-DB0EF4911494}">
      <dgm:prSet/>
      <dgm:spPr/>
      <dgm:t>
        <a:bodyPr/>
        <a:lstStyle/>
        <a:p>
          <a:endParaRPr lang="en-US"/>
        </a:p>
      </dgm:t>
    </dgm:pt>
    <dgm:pt modelId="{8994D886-A75F-411A-A9D7-D31991FF12BD}" type="pres">
      <dgm:prSet presAssocID="{7D9C16A6-8C48-4165-8DAF-8C957C12A8FA}" presName="root" presStyleCnt="0">
        <dgm:presLayoutVars>
          <dgm:dir/>
          <dgm:resizeHandles val="exact"/>
        </dgm:presLayoutVars>
      </dgm:prSet>
      <dgm:spPr/>
    </dgm:pt>
    <dgm:pt modelId="{E1DBA6D5-BD14-4CD2-A0CC-80F867FEFA81}" type="pres">
      <dgm:prSet presAssocID="{701D68F5-42F8-47BC-8FED-84C50F595DF0}" presName="compNode" presStyleCnt="0"/>
      <dgm:spPr/>
    </dgm:pt>
    <dgm:pt modelId="{19A8DC21-3E65-409D-AD53-DA51BB9198A0}" type="pres">
      <dgm:prSet presAssocID="{701D68F5-42F8-47BC-8FED-84C50F595DF0}" presName="iconRect" presStyleLbl="node1" presStyleIdx="0" presStyleCnt="3" custScaleX="157625" custScaleY="157625" custLinFactX="100000" custLinFactNeighborX="154086" custLinFactNeighborY="4002"/>
      <dgm:spPr>
        <a:blipFill>
          <a:blip xmlns:r="http://schemas.openxmlformats.org/officeDocument/2006/relationships" r:embed="rId1">
            <a:extLst>
              <a:ext uri="{96DAC541-7B7A-43D3-8B79-37D633B846F1}">
                <asvg:svgBlip xmlns:asvg="http://schemas.microsoft.com/office/drawing/2016/SVG/main" xmlns="" r:embed="rId2"/>
              </a:ext>
            </a:extLst>
          </a:blip>
          <a:srcRect/>
          <a:stretch>
            <a:fillRect/>
          </a:stretch>
        </a:blipFill>
      </dgm:spPr>
      <dgm:extLst>
        <a:ext uri="{E40237B7-FDA0-4F09-8148-C483321AD2D9}">
          <dgm14:cNvPr xmlns:dgm14="http://schemas.microsoft.com/office/drawing/2010/diagram" id="0" name="" descr="Network"/>
        </a:ext>
      </dgm:extLst>
    </dgm:pt>
    <dgm:pt modelId="{B9F90A48-FF94-4C94-A587-0190406F6FD3}" type="pres">
      <dgm:prSet presAssocID="{701D68F5-42F8-47BC-8FED-84C50F595DF0}" presName="spaceRect" presStyleCnt="0"/>
      <dgm:spPr/>
    </dgm:pt>
    <dgm:pt modelId="{A99B5DD6-89E9-4537-B415-4205CEB9323A}" type="pres">
      <dgm:prSet presAssocID="{701D68F5-42F8-47BC-8FED-84C50F595DF0}" presName="textRect" presStyleLbl="revTx" presStyleIdx="0" presStyleCnt="3">
        <dgm:presLayoutVars>
          <dgm:chMax val="1"/>
          <dgm:chPref val="1"/>
        </dgm:presLayoutVars>
      </dgm:prSet>
      <dgm:spPr/>
      <dgm:t>
        <a:bodyPr/>
        <a:lstStyle/>
        <a:p>
          <a:endParaRPr lang="en-US"/>
        </a:p>
      </dgm:t>
    </dgm:pt>
    <dgm:pt modelId="{8B391436-B9B0-45BD-A57F-792D6376D868}" type="pres">
      <dgm:prSet presAssocID="{0C95B389-AC0C-4055-9AA3-38815EFC8B0A}" presName="sibTrans" presStyleCnt="0"/>
      <dgm:spPr/>
    </dgm:pt>
    <dgm:pt modelId="{95872155-C45D-46D3-874C-D838089A06F8}" type="pres">
      <dgm:prSet presAssocID="{91A66877-AC1C-46D9-BF2C-6024B638DEA9}" presName="compNode" presStyleCnt="0"/>
      <dgm:spPr/>
    </dgm:pt>
    <dgm:pt modelId="{CE9DF0E8-B0DE-4E1E-9FF4-6006AD8428DB}" type="pres">
      <dgm:prSet presAssocID="{91A66877-AC1C-46D9-BF2C-6024B638DEA9}" presName="iconRect" presStyleLbl="node1" presStyleIdx="1" presStyleCnt="3" custScaleX="157625" custScaleY="157625" custLinFactX="-100000" custLinFactNeighborX="-156559" custLinFactNeighborY="1174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dgm:spPr>
      <dgm:extLst>
        <a:ext uri="{E40237B7-FDA0-4F09-8148-C483321AD2D9}">
          <dgm14:cNvPr xmlns:dgm14="http://schemas.microsoft.com/office/drawing/2010/diagram" id="0" name="" descr="Satellite"/>
        </a:ext>
      </dgm:extLst>
    </dgm:pt>
    <dgm:pt modelId="{AA0423A1-55B2-45E9-BFE7-3FBE5BDA65ED}" type="pres">
      <dgm:prSet presAssocID="{91A66877-AC1C-46D9-BF2C-6024B638DEA9}" presName="spaceRect" presStyleCnt="0"/>
      <dgm:spPr/>
    </dgm:pt>
    <dgm:pt modelId="{55120873-6F5C-4053-8EAD-6287A7F1097E}" type="pres">
      <dgm:prSet presAssocID="{91A66877-AC1C-46D9-BF2C-6024B638DEA9}" presName="textRect" presStyleLbl="revTx" presStyleIdx="1" presStyleCnt="3">
        <dgm:presLayoutVars>
          <dgm:chMax val="1"/>
          <dgm:chPref val="1"/>
        </dgm:presLayoutVars>
      </dgm:prSet>
      <dgm:spPr/>
      <dgm:t>
        <a:bodyPr/>
        <a:lstStyle/>
        <a:p>
          <a:endParaRPr lang="en-US"/>
        </a:p>
      </dgm:t>
    </dgm:pt>
    <dgm:pt modelId="{F679C986-30E4-4F0A-A3A6-CAE528BFED76}" type="pres">
      <dgm:prSet presAssocID="{BFCE4A28-C381-46FF-935A-B11534EF7D87}" presName="sibTrans" presStyleCnt="0"/>
      <dgm:spPr/>
    </dgm:pt>
    <dgm:pt modelId="{2EC2FDE3-8908-45C7-A3FD-EB370213FE69}" type="pres">
      <dgm:prSet presAssocID="{76CC3289-2662-43F0-A3C6-BA04A135F08C}" presName="compNode" presStyleCnt="0"/>
      <dgm:spPr/>
    </dgm:pt>
    <dgm:pt modelId="{6DB1FE51-13D0-4A38-AD6E-48D4371A1AF3}" type="pres">
      <dgm:prSet presAssocID="{76CC3289-2662-43F0-A3C6-BA04A135F08C}" presName="iconRect" presStyleLbl="node1" presStyleIdx="2" presStyleCnt="3" custScaleX="157625" custScaleY="15762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a:blipFill>
      </dgm:spPr>
      <dgm:extLst>
        <a:ext uri="{E40237B7-FDA0-4F09-8148-C483321AD2D9}">
          <dgm14:cNvPr xmlns:dgm14="http://schemas.microsoft.com/office/drawing/2010/diagram" id="0" name="" descr="Link"/>
        </a:ext>
      </dgm:extLst>
    </dgm:pt>
    <dgm:pt modelId="{0928538A-05CC-4A79-BD5D-92F985D1EEE5}" type="pres">
      <dgm:prSet presAssocID="{76CC3289-2662-43F0-A3C6-BA04A135F08C}" presName="spaceRect" presStyleCnt="0"/>
      <dgm:spPr/>
    </dgm:pt>
    <dgm:pt modelId="{133097FC-B1F8-4953-B0AB-E8E73D968D1C}" type="pres">
      <dgm:prSet presAssocID="{76CC3289-2662-43F0-A3C6-BA04A135F08C}" presName="textRect" presStyleLbl="revTx" presStyleIdx="2" presStyleCnt="3">
        <dgm:presLayoutVars>
          <dgm:chMax val="1"/>
          <dgm:chPref val="1"/>
        </dgm:presLayoutVars>
      </dgm:prSet>
      <dgm:spPr/>
      <dgm:t>
        <a:bodyPr/>
        <a:lstStyle/>
        <a:p>
          <a:endParaRPr lang="en-US"/>
        </a:p>
      </dgm:t>
    </dgm:pt>
  </dgm:ptLst>
  <dgm:cxnLst>
    <dgm:cxn modelId="{7F0DAB6F-9257-4F2D-B31A-3418F73F6952}" srcId="{7D9C16A6-8C48-4165-8DAF-8C957C12A8FA}" destId="{91A66877-AC1C-46D9-BF2C-6024B638DEA9}" srcOrd="1" destOrd="0" parTransId="{913FED05-DF41-48A7-B1F8-81937A468EF9}" sibTransId="{BFCE4A28-C381-46FF-935A-B11534EF7D87}"/>
    <dgm:cxn modelId="{05A920DF-F275-442A-AE4E-321A812BD608}" type="presOf" srcId="{7D9C16A6-8C48-4165-8DAF-8C957C12A8FA}" destId="{8994D886-A75F-411A-A9D7-D31991FF12BD}" srcOrd="0" destOrd="0" presId="urn:microsoft.com/office/officeart/2018/2/layout/IconLabelList"/>
    <dgm:cxn modelId="{C4BA385D-31ED-40EF-A5D6-98DFBA64E71A}" srcId="{7D9C16A6-8C48-4165-8DAF-8C957C12A8FA}" destId="{701D68F5-42F8-47BC-8FED-84C50F595DF0}" srcOrd="0" destOrd="0" parTransId="{9617668C-C38C-4017-8DDF-37855B15D110}" sibTransId="{0C95B389-AC0C-4055-9AA3-38815EFC8B0A}"/>
    <dgm:cxn modelId="{51C9C716-0C8A-4862-A43F-A9047F6A6ECE}" type="presOf" srcId="{701D68F5-42F8-47BC-8FED-84C50F595DF0}" destId="{A99B5DD6-89E9-4537-B415-4205CEB9323A}" srcOrd="0" destOrd="0" presId="urn:microsoft.com/office/officeart/2018/2/layout/IconLabelList"/>
    <dgm:cxn modelId="{634ABEFF-3AC1-45CD-BF32-24D2F6D73D7C}" type="presOf" srcId="{76CC3289-2662-43F0-A3C6-BA04A135F08C}" destId="{133097FC-B1F8-4953-B0AB-E8E73D968D1C}" srcOrd="0" destOrd="0" presId="urn:microsoft.com/office/officeart/2018/2/layout/IconLabelList"/>
    <dgm:cxn modelId="{0400886E-8A1A-44C2-95A7-DB0EF4911494}" srcId="{7D9C16A6-8C48-4165-8DAF-8C957C12A8FA}" destId="{76CC3289-2662-43F0-A3C6-BA04A135F08C}" srcOrd="2" destOrd="0" parTransId="{D46DB4DA-1442-4ECE-89FE-BBB1E3489E3D}" sibTransId="{FA28C9D6-476E-43CD-BA23-D6D990FD78D0}"/>
    <dgm:cxn modelId="{639634AD-5727-49C2-9E58-EB6075215446}" type="presOf" srcId="{91A66877-AC1C-46D9-BF2C-6024B638DEA9}" destId="{55120873-6F5C-4053-8EAD-6287A7F1097E}" srcOrd="0" destOrd="0" presId="urn:microsoft.com/office/officeart/2018/2/layout/IconLabelList"/>
    <dgm:cxn modelId="{CF59BB9E-C8FC-4C34-8006-3277F29FB6DE}" type="presParOf" srcId="{8994D886-A75F-411A-A9D7-D31991FF12BD}" destId="{E1DBA6D5-BD14-4CD2-A0CC-80F867FEFA81}" srcOrd="0" destOrd="0" presId="urn:microsoft.com/office/officeart/2018/2/layout/IconLabelList"/>
    <dgm:cxn modelId="{866C03AD-DD5B-4277-8831-0C127DF86F35}" type="presParOf" srcId="{E1DBA6D5-BD14-4CD2-A0CC-80F867FEFA81}" destId="{19A8DC21-3E65-409D-AD53-DA51BB9198A0}" srcOrd="0" destOrd="0" presId="urn:microsoft.com/office/officeart/2018/2/layout/IconLabelList"/>
    <dgm:cxn modelId="{128FBF1B-109A-47F9-B440-D03F4626A9BA}" type="presParOf" srcId="{E1DBA6D5-BD14-4CD2-A0CC-80F867FEFA81}" destId="{B9F90A48-FF94-4C94-A587-0190406F6FD3}" srcOrd="1" destOrd="0" presId="urn:microsoft.com/office/officeart/2018/2/layout/IconLabelList"/>
    <dgm:cxn modelId="{8670118E-E162-4F28-99EA-949C482C4F26}" type="presParOf" srcId="{E1DBA6D5-BD14-4CD2-A0CC-80F867FEFA81}" destId="{A99B5DD6-89E9-4537-B415-4205CEB9323A}" srcOrd="2" destOrd="0" presId="urn:microsoft.com/office/officeart/2018/2/layout/IconLabelList"/>
    <dgm:cxn modelId="{6A09E131-C1FE-47FA-BD91-6D46F7DB3AD7}" type="presParOf" srcId="{8994D886-A75F-411A-A9D7-D31991FF12BD}" destId="{8B391436-B9B0-45BD-A57F-792D6376D868}" srcOrd="1" destOrd="0" presId="urn:microsoft.com/office/officeart/2018/2/layout/IconLabelList"/>
    <dgm:cxn modelId="{D7D85FB5-4AD1-46B7-8E53-62D3F1F869BE}" type="presParOf" srcId="{8994D886-A75F-411A-A9D7-D31991FF12BD}" destId="{95872155-C45D-46D3-874C-D838089A06F8}" srcOrd="2" destOrd="0" presId="urn:microsoft.com/office/officeart/2018/2/layout/IconLabelList"/>
    <dgm:cxn modelId="{E4340D53-7996-4180-832E-9DD471AE3441}" type="presParOf" srcId="{95872155-C45D-46D3-874C-D838089A06F8}" destId="{CE9DF0E8-B0DE-4E1E-9FF4-6006AD8428DB}" srcOrd="0" destOrd="0" presId="urn:microsoft.com/office/officeart/2018/2/layout/IconLabelList"/>
    <dgm:cxn modelId="{EEB70DE9-0FCA-47C6-AB9E-ED5E83AF66B7}" type="presParOf" srcId="{95872155-C45D-46D3-874C-D838089A06F8}" destId="{AA0423A1-55B2-45E9-BFE7-3FBE5BDA65ED}" srcOrd="1" destOrd="0" presId="urn:microsoft.com/office/officeart/2018/2/layout/IconLabelList"/>
    <dgm:cxn modelId="{1384D7CB-9E90-4E13-BA30-2421855CB9F9}" type="presParOf" srcId="{95872155-C45D-46D3-874C-D838089A06F8}" destId="{55120873-6F5C-4053-8EAD-6287A7F1097E}" srcOrd="2" destOrd="0" presId="urn:microsoft.com/office/officeart/2018/2/layout/IconLabelList"/>
    <dgm:cxn modelId="{0C47C2BA-718A-4D21-8A25-157E23BE208B}" type="presParOf" srcId="{8994D886-A75F-411A-A9D7-D31991FF12BD}" destId="{F679C986-30E4-4F0A-A3A6-CAE528BFED76}" srcOrd="3" destOrd="0" presId="urn:microsoft.com/office/officeart/2018/2/layout/IconLabelList"/>
    <dgm:cxn modelId="{85792AED-F1AA-4AFB-8C0D-180EEBEC52F2}" type="presParOf" srcId="{8994D886-A75F-411A-A9D7-D31991FF12BD}" destId="{2EC2FDE3-8908-45C7-A3FD-EB370213FE69}" srcOrd="4" destOrd="0" presId="urn:microsoft.com/office/officeart/2018/2/layout/IconLabelList"/>
    <dgm:cxn modelId="{D71858A8-07B6-4E2A-AE55-4CBB5A176FAF}" type="presParOf" srcId="{2EC2FDE3-8908-45C7-A3FD-EB370213FE69}" destId="{6DB1FE51-13D0-4A38-AD6E-48D4371A1AF3}" srcOrd="0" destOrd="0" presId="urn:microsoft.com/office/officeart/2018/2/layout/IconLabelList"/>
    <dgm:cxn modelId="{49C82510-3B59-4CF0-B2E9-AC9595C8150B}" type="presParOf" srcId="{2EC2FDE3-8908-45C7-A3FD-EB370213FE69}" destId="{0928538A-05CC-4A79-BD5D-92F985D1EEE5}" srcOrd="1" destOrd="0" presId="urn:microsoft.com/office/officeart/2018/2/layout/IconLabelList"/>
    <dgm:cxn modelId="{5B4A17CB-8447-41F2-94A1-DD7F7A76F118}" type="presParOf" srcId="{2EC2FDE3-8908-45C7-A3FD-EB370213FE69}" destId="{133097FC-B1F8-4953-B0AB-E8E73D968D1C}"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8DC21-3E65-409D-AD53-DA51BB9198A0}">
      <dsp:nvSpPr>
        <dsp:cNvPr id="0" name=""/>
        <dsp:cNvSpPr/>
      </dsp:nvSpPr>
      <dsp:spPr>
        <a:xfrm>
          <a:off x="4207073" y="553198"/>
          <a:ext cx="2285715" cy="2285715"/>
        </a:xfrm>
        <a:prstGeom prst="rect">
          <a:avLst/>
        </a:prstGeom>
        <a:blipFill>
          <a:blip xmlns:r="http://schemas.openxmlformats.org/officeDocument/2006/relationships" r:embed="rId1">
            <a:extLst>
              <a:ext uri="{96DAC541-7B7A-43D3-8B79-37D633B846F1}">
                <asvg:svgBlip xmlns:asvg="http://schemas.microsoft.com/office/drawing/2016/SVG/main" xmlns="" r:embed="rId2"/>
              </a:ext>
            </a:extLst>
          </a:blip>
          <a:srcRect/>
          <a:stretch>
            <a:fillRect/>
          </a:stretch>
        </a:blipFill>
        <a:ln w="2222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99B5DD6-89E9-4537-B415-4205CEB9323A}">
      <dsp:nvSpPr>
        <dsp:cNvPr id="0" name=""/>
        <dsp:cNvSpPr/>
      </dsp:nvSpPr>
      <dsp:spPr>
        <a:xfrm>
          <a:off x="54218" y="2746039"/>
          <a:ext cx="322243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600200">
            <a:lnSpc>
              <a:spcPct val="100000"/>
            </a:lnSpc>
            <a:spcBef>
              <a:spcPct val="0"/>
            </a:spcBef>
            <a:spcAft>
              <a:spcPct val="35000"/>
            </a:spcAft>
          </a:pPr>
          <a:r>
            <a:rPr lang="en-US" sz="3600" kern="1200" dirty="0"/>
            <a:t>Giới thiệu đồ án</a:t>
          </a:r>
        </a:p>
      </dsp:txBody>
      <dsp:txXfrm>
        <a:off x="54218" y="2746039"/>
        <a:ext cx="3222438" cy="720000"/>
      </dsp:txXfrm>
    </dsp:sp>
    <dsp:sp modelId="{CE9DF0E8-B0DE-4E1E-9FF4-6006AD8428DB}">
      <dsp:nvSpPr>
        <dsp:cNvPr id="0" name=""/>
        <dsp:cNvSpPr/>
      </dsp:nvSpPr>
      <dsp:spPr>
        <a:xfrm>
          <a:off x="588589" y="665493"/>
          <a:ext cx="2285715" cy="228571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a:blipFill>
        <a:ln w="2222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120873-6F5C-4053-8EAD-6287A7F1097E}">
      <dsp:nvSpPr>
        <dsp:cNvPr id="0" name=""/>
        <dsp:cNvSpPr/>
      </dsp:nvSpPr>
      <dsp:spPr>
        <a:xfrm>
          <a:off x="3840582" y="2746039"/>
          <a:ext cx="322243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600200">
            <a:lnSpc>
              <a:spcPct val="100000"/>
            </a:lnSpc>
            <a:spcBef>
              <a:spcPct val="0"/>
            </a:spcBef>
            <a:spcAft>
              <a:spcPct val="35000"/>
            </a:spcAft>
          </a:pPr>
          <a:r>
            <a:rPr lang="en-US" sz="3600" kern="1200" dirty="0"/>
            <a:t>Nội dung</a:t>
          </a:r>
        </a:p>
      </dsp:txBody>
      <dsp:txXfrm>
        <a:off x="3840582" y="2746039"/>
        <a:ext cx="3222438" cy="720000"/>
      </dsp:txXfrm>
    </dsp:sp>
    <dsp:sp modelId="{6DB1FE51-13D0-4A38-AD6E-48D4371A1AF3}">
      <dsp:nvSpPr>
        <dsp:cNvPr id="0" name=""/>
        <dsp:cNvSpPr/>
      </dsp:nvSpPr>
      <dsp:spPr>
        <a:xfrm>
          <a:off x="8095308" y="495165"/>
          <a:ext cx="2285715" cy="228571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xmlns="" r:embed="rId6"/>
              </a:ext>
            </a:extLst>
          </a:blip>
          <a:srcRect/>
          <a:stretch>
            <a:fillRect/>
          </a:stretch>
        </a:blipFill>
        <a:ln w="22225" cap="rnd"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33097FC-B1F8-4953-B0AB-E8E73D968D1C}">
      <dsp:nvSpPr>
        <dsp:cNvPr id="0" name=""/>
        <dsp:cNvSpPr/>
      </dsp:nvSpPr>
      <dsp:spPr>
        <a:xfrm>
          <a:off x="7626947" y="2746039"/>
          <a:ext cx="322243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lvl="0" algn="ctr" defTabSz="1600200">
            <a:lnSpc>
              <a:spcPct val="100000"/>
            </a:lnSpc>
            <a:spcBef>
              <a:spcPct val="0"/>
            </a:spcBef>
            <a:spcAft>
              <a:spcPct val="35000"/>
            </a:spcAft>
          </a:pPr>
          <a:r>
            <a:rPr lang="en-US" sz="3600" kern="1200" dirty="0"/>
            <a:t>Kết luận</a:t>
          </a:r>
        </a:p>
      </dsp:txBody>
      <dsp:txXfrm>
        <a:off x="7626947" y="2746039"/>
        <a:ext cx="322243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xmlns="">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jpeg>
</file>

<file path=ppt/media/image2.png>
</file>

<file path=ppt/media/image3.png>
</file>

<file path=ppt/media/image3.svg>
</file>

<file path=ppt/media/image4.png>
</file>

<file path=ppt/media/image5.gif>
</file>

<file path=ppt/media/image5.svg>
</file>

<file path=ppt/media/image6.png>
</file>

<file path=ppt/media/image7.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8C5D1B-0451-4258-8C08-B00779216CC5}" type="datetimeFigureOut">
              <a:rPr lang="en-US" smtClean="0"/>
              <a:t>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BCBB87-3A06-48D8-ABC3-B3C9B915B278}" type="slidenum">
              <a:rPr lang="en-US" smtClean="0"/>
              <a:t>‹#›</a:t>
            </a:fld>
            <a:endParaRPr lang="en-US"/>
          </a:p>
        </p:txBody>
      </p:sp>
    </p:spTree>
    <p:extLst>
      <p:ext uri="{BB962C8B-B14F-4D97-AF65-F5344CB8AC3E}">
        <p14:creationId xmlns:p14="http://schemas.microsoft.com/office/powerpoint/2010/main" val="68798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1/5/2020</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1/5/2020</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1/5/2020</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1/5/2020</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1/5/2020</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xmlns="" id="{493D4EDA-58E0-40CC-B3CA-14CDEB349D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xmlns="" id="{3840F91C-EDD0-4D4E-A4AB-E6C77856C88C}"/>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xmlns="" id="{AA9EB0BC-A85E-4C26-B355-5DFCEF6CCB49}"/>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xmlns="" id="{3643E56B-BD42-413D-B17D-7958270F5DE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xmlns="" id="{96C04F74-9467-4FA5-95DC-8D481A29740E}"/>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xmlns="" id="{D73DE1C3-5C37-42E9-A3F0-256F1938327C}"/>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xmlns="" id="{4A2E7EC3-E07C-46CE-9B25-41865A50681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xmlns="" id="{48B6CF59-4E5B-494D-A2F7-97ADD01E6497}"/>
              </a:ext>
            </a:extLst>
          </p:cNvPr>
          <p:cNvSpPr>
            <a:spLocks noGrp="1"/>
          </p:cNvSpPr>
          <p:nvPr>
            <p:ph type="subTitle" idx="1"/>
          </p:nvPr>
        </p:nvSpPr>
        <p:spPr>
          <a:xfrm>
            <a:off x="7945150" y="5351318"/>
            <a:ext cx="3284224" cy="1049483"/>
          </a:xfrm>
        </p:spPr>
        <p:txBody>
          <a:bodyPr>
            <a:normAutofit lnSpcReduction="10000"/>
          </a:bodyPr>
          <a:lstStyle/>
          <a:p>
            <a:r>
              <a:rPr lang="en-US">
                <a:solidFill>
                  <a:srgbClr val="7CEBFF"/>
                </a:solidFill>
              </a:rPr>
              <a:t>GVHD: Th</a:t>
            </a:r>
            <a:r>
              <a:rPr lang="en-US" dirty="0" err="1">
                <a:solidFill>
                  <a:srgbClr val="7CEBFF"/>
                </a:solidFill>
              </a:rPr>
              <a:t>.s</a:t>
            </a:r>
            <a:r>
              <a:rPr lang="en-US" dirty="0">
                <a:solidFill>
                  <a:srgbClr val="7CEBFF"/>
                </a:solidFill>
              </a:rPr>
              <a:t> Trần công </a:t>
            </a:r>
            <a:r>
              <a:rPr lang="en-US" dirty="0" err="1">
                <a:solidFill>
                  <a:srgbClr val="7CEBFF"/>
                </a:solidFill>
              </a:rPr>
              <a:t>tú</a:t>
            </a:r>
            <a:endParaRPr lang="en-US" dirty="0">
              <a:solidFill>
                <a:srgbClr val="7CEBFF"/>
              </a:solidFill>
            </a:endParaRPr>
          </a:p>
          <a:p>
            <a:r>
              <a:rPr lang="en-US">
                <a:solidFill>
                  <a:srgbClr val="7CEBFF"/>
                </a:solidFill>
              </a:rPr>
              <a:t>Bùi Ngọc Bảo	i7110100</a:t>
            </a:r>
            <a:endParaRPr lang="en-US" dirty="0">
              <a:solidFill>
                <a:srgbClr val="7CEBFF"/>
              </a:solidFill>
            </a:endParaRPr>
          </a:p>
          <a:p>
            <a:r>
              <a:rPr lang="en-US" dirty="0">
                <a:solidFill>
                  <a:srgbClr val="7CEBFF"/>
                </a:solidFill>
              </a:rPr>
              <a:t>Lê </a:t>
            </a:r>
            <a:r>
              <a:rPr lang="en-US" dirty="0" err="1">
                <a:solidFill>
                  <a:srgbClr val="7CEBFF"/>
                </a:solidFill>
              </a:rPr>
              <a:t>minh</a:t>
            </a:r>
            <a:r>
              <a:rPr lang="en-US" dirty="0">
                <a:solidFill>
                  <a:srgbClr val="7CEBFF"/>
                </a:solidFill>
              </a:rPr>
              <a:t> tiến          17110236</a:t>
            </a:r>
          </a:p>
        </p:txBody>
      </p:sp>
      <p:sp>
        <p:nvSpPr>
          <p:cNvPr id="5" name="Rectangle 4">
            <a:extLst>
              <a:ext uri="{FF2B5EF4-FFF2-40B4-BE49-F238E27FC236}">
                <a16:creationId xmlns:a16="http://schemas.microsoft.com/office/drawing/2014/main" xmlns="" id="{B072BABE-ED47-456C-AFB2-6F89F9BDE9D0}"/>
              </a:ext>
            </a:extLst>
          </p:cNvPr>
          <p:cNvSpPr/>
          <p:nvPr/>
        </p:nvSpPr>
        <p:spPr>
          <a:xfrm>
            <a:off x="446534" y="3513681"/>
            <a:ext cx="11260667" cy="91438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C02C5318-1A1E-49D0-B2E2-A4B0FA9E8A40}"/>
              </a:ext>
            </a:extLst>
          </p:cNvPr>
          <p:cNvSpPr>
            <a:spLocks noGrp="1"/>
          </p:cNvSpPr>
          <p:nvPr>
            <p:ph type="ctrTitle"/>
          </p:nvPr>
        </p:nvSpPr>
        <p:spPr>
          <a:xfrm>
            <a:off x="444336" y="3192441"/>
            <a:ext cx="11368973" cy="2158877"/>
          </a:xfrm>
        </p:spPr>
        <p:txBody>
          <a:bodyPr>
            <a:noAutofit/>
          </a:bodyPr>
          <a:lstStyle/>
          <a:p>
            <a:pPr algn="ctr"/>
            <a:r>
              <a:rPr lang="en-US" sz="6000">
                <a:solidFill>
                  <a:schemeClr val="bg1"/>
                </a:solidFill>
                <a:latin typeface="Times New Roman" panose="02020603050405020304" pitchFamily="18" charset="0"/>
                <a:cs typeface="Times New Roman" panose="02020603050405020304" pitchFamily="18" charset="0"/>
              </a:rPr>
              <a:t>Xây dựng website cho phép ch</a:t>
            </a:r>
            <a:r>
              <a:rPr lang="vi-VN" sz="6000">
                <a:solidFill>
                  <a:schemeClr val="bg1"/>
                </a:solidFill>
                <a:latin typeface="Times New Roman" panose="02020603050405020304" pitchFamily="18" charset="0"/>
                <a:cs typeface="Times New Roman" panose="02020603050405020304" pitchFamily="18" charset="0"/>
              </a:rPr>
              <a:t>ơ</a:t>
            </a:r>
            <a:r>
              <a:rPr lang="en-US" sz="6000">
                <a:solidFill>
                  <a:schemeClr val="bg1"/>
                </a:solidFill>
                <a:latin typeface="Times New Roman" panose="02020603050405020304" pitchFamily="18" charset="0"/>
                <a:cs typeface="Times New Roman" panose="02020603050405020304" pitchFamily="18" charset="0"/>
              </a:rPr>
              <a:t>i một số minigame</a:t>
            </a:r>
            <a:endParaRPr lang="en-US" sz="60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8770071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xmlns="" id="{4AE9D071-98CF-435C-BD2B-976514544D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grpSp>
        <p:nvGrpSpPr>
          <p:cNvPr id="15" name="Group 14">
            <a:extLst>
              <a:ext uri="{FF2B5EF4-FFF2-40B4-BE49-F238E27FC236}">
                <a16:creationId xmlns:a16="http://schemas.microsoft.com/office/drawing/2014/main" xmlns="" id="{D619FC33-16ED-4246-9596-BEFEB55E4C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xmlns="" id="{2EEA80E1-F99F-4009-837F-2F72F8A5D5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0230AF9A-4641-4BD8-9F95-9607CD3040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xmlns="" id="{8703D4EC-9389-41B6-B88B-B6FDC8CD33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xmlns="" id="{7F2616EE-270D-4F4C-BA1F-2708D387B800}"/>
              </a:ext>
            </a:extLst>
          </p:cNvPr>
          <p:cNvSpPr>
            <a:spLocks noGrp="1"/>
          </p:cNvSpPr>
          <p:nvPr>
            <p:ph type="title"/>
          </p:nvPr>
        </p:nvSpPr>
        <p:spPr>
          <a:xfrm>
            <a:off x="584200" y="1006957"/>
            <a:ext cx="7213600" cy="742990"/>
          </a:xfrm>
        </p:spPr>
        <p:txBody>
          <a:bodyPr anchor="ctr">
            <a:normAutofit/>
          </a:bodyPr>
          <a:lstStyle/>
          <a:p>
            <a:pPr algn="ctr"/>
            <a:r>
              <a:rPr lang="en-US" dirty="0">
                <a:latin typeface="Times New Roman" panose="02020603050405020304" pitchFamily="18" charset="0"/>
                <a:cs typeface="Times New Roman" panose="02020603050405020304" pitchFamily="18" charset="0"/>
              </a:rPr>
              <a:t>Luật </a:t>
            </a:r>
            <a:r>
              <a:rPr lang="en-US" dirty="0" err="1">
                <a:latin typeface="Times New Roman" panose="02020603050405020304" pitchFamily="18" charset="0"/>
                <a:cs typeface="Times New Roman" panose="02020603050405020304" pitchFamily="18" charset="0"/>
              </a:rPr>
              <a:t>ch</a:t>
            </a:r>
            <a:r>
              <a:rPr lang="vi-VN" dirty="0">
                <a:latin typeface="Times New Roman" panose="02020603050405020304" pitchFamily="18" charset="0"/>
                <a:cs typeface="Times New Roman" panose="02020603050405020304" pitchFamily="18" charset="0"/>
              </a:rPr>
              <a:t>ơ</a:t>
            </a:r>
            <a:r>
              <a:rPr lang="en-US" dirty="0" err="1">
                <a:latin typeface="Times New Roman" panose="02020603050405020304" pitchFamily="18" charset="0"/>
                <a:cs typeface="Times New Roman" panose="02020603050405020304" pitchFamily="18" charset="0"/>
              </a:rPr>
              <a:t>i</a:t>
            </a:r>
            <a:endParaRPr lang="en-US"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xmlns="" id="{C44FFCB6-47C3-47E4-9B18-9F471220375A}"/>
              </a:ext>
            </a:extLst>
          </p:cNvPr>
          <p:cNvSpPr/>
          <p:nvPr/>
        </p:nvSpPr>
        <p:spPr>
          <a:xfrm>
            <a:off x="8009882" y="2331392"/>
            <a:ext cx="2321859" cy="37738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0" name="TextBox 9">
            <a:extLst>
              <a:ext uri="{FF2B5EF4-FFF2-40B4-BE49-F238E27FC236}">
                <a16:creationId xmlns:a16="http://schemas.microsoft.com/office/drawing/2014/main" xmlns="" id="{6FA520F4-8475-485C-8101-326C1DDBBB9C}"/>
              </a:ext>
            </a:extLst>
          </p:cNvPr>
          <p:cNvSpPr txBox="1"/>
          <p:nvPr/>
        </p:nvSpPr>
        <p:spPr>
          <a:xfrm>
            <a:off x="8067267" y="2473263"/>
            <a:ext cx="2264474"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Click vào</a:t>
            </a:r>
            <a:r>
              <a:rPr kumimoji="0" lang="en-US" sz="1800" b="0" i="0" u="none" strike="noStrike" kern="1200" cap="none" spc="0" normalizeH="0" noProof="0">
                <a:ln>
                  <a:noFill/>
                </a:ln>
                <a:solidFill>
                  <a:prstClr val="white"/>
                </a:solidFill>
                <a:effectLst/>
                <a:uLnTx/>
                <a:uFillTx/>
                <a:latin typeface="Times New Roman" panose="02020603050405020304" pitchFamily="18" charset="0"/>
                <a:ea typeface="+mn-ea"/>
                <a:cs typeface="Times New Roman" panose="02020603050405020304" pitchFamily="18" charset="0"/>
              </a:rPr>
              <a:t> một ô trống</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1" name="TextBox 10">
            <a:extLst>
              <a:ext uri="{FF2B5EF4-FFF2-40B4-BE49-F238E27FC236}">
                <a16:creationId xmlns:a16="http://schemas.microsoft.com/office/drawing/2014/main" xmlns="" id="{1A950D2C-C420-4B8C-8B68-99F9E998AFD5}"/>
              </a:ext>
            </a:extLst>
          </p:cNvPr>
          <p:cNvSpPr txBox="1"/>
          <p:nvPr/>
        </p:nvSpPr>
        <p:spPr>
          <a:xfrm>
            <a:off x="8067267" y="2967335"/>
            <a:ext cx="1954306"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Số</a:t>
            </a:r>
            <a:r>
              <a:rPr kumimoji="0" lang="en-US" sz="1800" b="0" i="0" u="none" strike="noStrike" kern="1200" cap="none" spc="0" normalizeH="0" noProof="0">
                <a:ln>
                  <a:noFill/>
                </a:ln>
                <a:solidFill>
                  <a:prstClr val="white"/>
                </a:solidFill>
                <a:effectLst/>
                <a:uLnTx/>
                <a:uFillTx/>
                <a:latin typeface="Times New Roman" panose="02020603050405020304" pitchFamily="18" charset="0"/>
                <a:ea typeface="+mn-ea"/>
                <a:cs typeface="Times New Roman" panose="02020603050405020304" pitchFamily="18" charset="0"/>
              </a:rPr>
              <a:t> trên một ô hiển thị số mìn trong 8 ô lân cận nó</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1" name="TextBox 20">
            <a:extLst>
              <a:ext uri="{FF2B5EF4-FFF2-40B4-BE49-F238E27FC236}">
                <a16:creationId xmlns:a16="http://schemas.microsoft.com/office/drawing/2014/main" xmlns="" id="{B2258B49-4546-4729-9571-D3A174EE5E0D}"/>
              </a:ext>
            </a:extLst>
          </p:cNvPr>
          <p:cNvSpPr txBox="1"/>
          <p:nvPr/>
        </p:nvSpPr>
        <p:spPr>
          <a:xfrm>
            <a:off x="7952164" y="4365688"/>
            <a:ext cx="2321859"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22" name="TextBox 21">
            <a:extLst>
              <a:ext uri="{FF2B5EF4-FFF2-40B4-BE49-F238E27FC236}">
                <a16:creationId xmlns:a16="http://schemas.microsoft.com/office/drawing/2014/main" xmlns="" id="{FC63EA38-F30C-41B5-8FC6-5DC66542CB1A}"/>
              </a:ext>
            </a:extLst>
          </p:cNvPr>
          <p:cNvSpPr txBox="1"/>
          <p:nvPr/>
        </p:nvSpPr>
        <p:spPr>
          <a:xfrm>
            <a:off x="8067267" y="4007224"/>
            <a:ext cx="205388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noProof="0">
                <a:solidFill>
                  <a:prstClr val="white"/>
                </a:solidFill>
                <a:latin typeface="Times New Roman" panose="02020603050405020304" pitchFamily="18" charset="0"/>
                <a:cs typeface="Times New Roman" panose="02020603050405020304" pitchFamily="18" charset="0"/>
              </a:rPr>
              <a:t>Đánh dấu ô có mìn bằng chuột phải</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5" name="Picture 4">
            <a:extLst>
              <a:ext uri="{FF2B5EF4-FFF2-40B4-BE49-F238E27FC236}">
                <a16:creationId xmlns:a16="http://schemas.microsoft.com/office/drawing/2014/main" xmlns="" id="{BF0D8208-256F-43B1-A60D-193E850E6C6C}"/>
              </a:ext>
            </a:extLst>
          </p:cNvPr>
          <p:cNvPicPr>
            <a:picLocks noChangeAspect="1"/>
          </p:cNvPicPr>
          <p:nvPr/>
        </p:nvPicPr>
        <p:blipFill>
          <a:blip r:embed="rId2"/>
          <a:stretch>
            <a:fillRect/>
          </a:stretch>
        </p:blipFill>
        <p:spPr>
          <a:xfrm>
            <a:off x="1153601" y="1800648"/>
            <a:ext cx="6029325" cy="3771900"/>
          </a:xfrm>
          <a:prstGeom prst="rect">
            <a:avLst/>
          </a:prstGeom>
        </p:spPr>
      </p:pic>
      <p:sp>
        <p:nvSpPr>
          <p:cNvPr id="19" name="TextBox 18">
            <a:extLst>
              <a:ext uri="{FF2B5EF4-FFF2-40B4-BE49-F238E27FC236}">
                <a16:creationId xmlns:a16="http://schemas.microsoft.com/office/drawing/2014/main" xmlns="" id="{A2E22E66-74AB-4365-BE3B-1EEBE0ADC1B1}"/>
              </a:ext>
            </a:extLst>
          </p:cNvPr>
          <p:cNvSpPr txBox="1"/>
          <p:nvPr/>
        </p:nvSpPr>
        <p:spPr>
          <a:xfrm>
            <a:off x="8086150" y="4682389"/>
            <a:ext cx="205388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Thắng khi đánh dấu đúng toàn bộ mìn</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3" name="TextBox 22">
            <a:extLst>
              <a:ext uri="{FF2B5EF4-FFF2-40B4-BE49-F238E27FC236}">
                <a16:creationId xmlns:a16="http://schemas.microsoft.com/office/drawing/2014/main" xmlns="" id="{CABAF7DA-E4C6-4196-8A4A-427E244CB1C8}"/>
              </a:ext>
            </a:extLst>
          </p:cNvPr>
          <p:cNvSpPr txBox="1"/>
          <p:nvPr/>
        </p:nvSpPr>
        <p:spPr>
          <a:xfrm>
            <a:off x="8086150" y="5339296"/>
            <a:ext cx="205388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Thua khi click vào ô mìn</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899964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wipe(down)">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wipe(down)">
                                      <p:cBhvr>
                                        <p:cTn id="2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22" grpId="0"/>
      <p:bldP spid="19"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ED14E-EFE3-4FF6-BBF5-AB3AB2570B52}"/>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Giới thiệu game Snake</a:t>
            </a: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F5D5B37D-9203-42A8-B083-82B43B874F0B}"/>
              </a:ext>
            </a:extLst>
          </p:cNvPr>
          <p:cNvSpPr txBox="1"/>
          <p:nvPr/>
        </p:nvSpPr>
        <p:spPr>
          <a:xfrm>
            <a:off x="581192" y="2288352"/>
            <a:ext cx="4083172" cy="1200329"/>
          </a:xfrm>
          <a:prstGeom prst="rect">
            <a:avLst/>
          </a:prstGeom>
          <a:noFill/>
        </p:spPr>
        <p:txBody>
          <a:bodyPr wrap="square" rtlCol="0">
            <a:spAutoFit/>
          </a:bodyPr>
          <a:lstStyle/>
          <a:p>
            <a:r>
              <a:rPr lang="en-US"/>
              <a:t>Rắn săn mồi (Snake) có thể được coi là một trong những game có tuổi đời lâu nhất lịch sử, khi nó lần đầu tiên được giới thiệu vào năm 1976.</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6D07DF50-B457-4D1D-AD04-88D09A9F9869}"/>
              </a:ext>
            </a:extLst>
          </p:cNvPr>
          <p:cNvSpPr txBox="1"/>
          <p:nvPr/>
        </p:nvSpPr>
        <p:spPr>
          <a:xfrm>
            <a:off x="581192" y="3858589"/>
            <a:ext cx="4009281" cy="923330"/>
          </a:xfrm>
          <a:prstGeom prst="rect">
            <a:avLst/>
          </a:prstGeom>
          <a:noFill/>
        </p:spPr>
        <p:txBody>
          <a:bodyPr wrap="square" rtlCol="0">
            <a:spAutoFit/>
          </a:bodyPr>
          <a:lstStyle/>
          <a:p>
            <a:r>
              <a:rPr lang="en-US"/>
              <a:t>Chiếm cảm tình của hàng triệu người chơi trên thế giới bởi tính đơn giản và dễ gây nghiện của nó.</a:t>
            </a:r>
            <a:endParaRPr lang="en-US" dirty="0"/>
          </a:p>
        </p:txBody>
      </p:sp>
      <p:pic>
        <p:nvPicPr>
          <p:cNvPr id="6" name="Picture 5">
            <a:extLst>
              <a:ext uri="{FF2B5EF4-FFF2-40B4-BE49-F238E27FC236}">
                <a16:creationId xmlns:a16="http://schemas.microsoft.com/office/drawing/2014/main" xmlns="" id="{6E47D6D0-566D-46EE-AA3D-3E1C494F775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4921198" y="1835524"/>
            <a:ext cx="6689610" cy="4722293"/>
          </a:xfrm>
          <a:prstGeom prst="rect">
            <a:avLst/>
          </a:prstGeom>
        </p:spPr>
      </p:pic>
    </p:spTree>
    <p:extLst>
      <p:ext uri="{BB962C8B-B14F-4D97-AF65-F5344CB8AC3E}">
        <p14:creationId xmlns:p14="http://schemas.microsoft.com/office/powerpoint/2010/main" val="38085090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par>
                          <p:cTn id="12" fill="hold">
                            <p:stCondLst>
                              <p:cond delay="500"/>
                            </p:stCondLst>
                            <p:childTnLst>
                              <p:par>
                                <p:cTn id="13" presetID="10" presetClass="exit" presetSubtype="0" fill="hold" grpId="1" nodeType="after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xmlns="" id="{4AE9D071-98CF-435C-BD2B-976514544D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grpSp>
        <p:nvGrpSpPr>
          <p:cNvPr id="15" name="Group 14">
            <a:extLst>
              <a:ext uri="{FF2B5EF4-FFF2-40B4-BE49-F238E27FC236}">
                <a16:creationId xmlns:a16="http://schemas.microsoft.com/office/drawing/2014/main" xmlns="" id="{D619FC33-16ED-4246-9596-BEFEB55E4C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xmlns="" id="{2EEA80E1-F99F-4009-837F-2F72F8A5D5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0230AF9A-4641-4BD8-9F95-9607CD3040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xmlns="" id="{8703D4EC-9389-41B6-B88B-B6FDC8CD33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xmlns="" id="{7F2616EE-270D-4F4C-BA1F-2708D387B800}"/>
              </a:ext>
            </a:extLst>
          </p:cNvPr>
          <p:cNvSpPr>
            <a:spLocks noGrp="1"/>
          </p:cNvSpPr>
          <p:nvPr>
            <p:ph type="title"/>
          </p:nvPr>
        </p:nvSpPr>
        <p:spPr>
          <a:xfrm>
            <a:off x="584200" y="1006957"/>
            <a:ext cx="7213600" cy="742990"/>
          </a:xfrm>
        </p:spPr>
        <p:txBody>
          <a:bodyPr anchor="ctr">
            <a:normAutofit/>
          </a:bodyPr>
          <a:lstStyle/>
          <a:p>
            <a:pPr algn="ctr"/>
            <a:r>
              <a:rPr lang="en-US" dirty="0">
                <a:latin typeface="Times New Roman" panose="02020603050405020304" pitchFamily="18" charset="0"/>
                <a:cs typeface="Times New Roman" panose="02020603050405020304" pitchFamily="18" charset="0"/>
              </a:rPr>
              <a:t>Luật </a:t>
            </a:r>
            <a:r>
              <a:rPr lang="en-US" dirty="0" err="1">
                <a:latin typeface="Times New Roman" panose="02020603050405020304" pitchFamily="18" charset="0"/>
                <a:cs typeface="Times New Roman" panose="02020603050405020304" pitchFamily="18" charset="0"/>
              </a:rPr>
              <a:t>ch</a:t>
            </a:r>
            <a:r>
              <a:rPr lang="vi-VN" dirty="0">
                <a:latin typeface="Times New Roman" panose="02020603050405020304" pitchFamily="18" charset="0"/>
                <a:cs typeface="Times New Roman" panose="02020603050405020304" pitchFamily="18" charset="0"/>
              </a:rPr>
              <a:t>ơ</a:t>
            </a:r>
            <a:r>
              <a:rPr lang="en-US" dirty="0" err="1">
                <a:latin typeface="Times New Roman" panose="02020603050405020304" pitchFamily="18" charset="0"/>
                <a:cs typeface="Times New Roman" panose="02020603050405020304" pitchFamily="18" charset="0"/>
              </a:rPr>
              <a:t>i</a:t>
            </a:r>
            <a:endParaRPr lang="en-US"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xmlns="" id="{C44FFCB6-47C3-47E4-9B18-9F471220375A}"/>
              </a:ext>
            </a:extLst>
          </p:cNvPr>
          <p:cNvSpPr/>
          <p:nvPr/>
        </p:nvSpPr>
        <p:spPr>
          <a:xfrm>
            <a:off x="8009882" y="2392218"/>
            <a:ext cx="2321859" cy="3278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0" name="TextBox 9">
            <a:extLst>
              <a:ext uri="{FF2B5EF4-FFF2-40B4-BE49-F238E27FC236}">
                <a16:creationId xmlns:a16="http://schemas.microsoft.com/office/drawing/2014/main" xmlns="" id="{6FA520F4-8475-485C-8101-326C1DDBBB9C}"/>
              </a:ext>
            </a:extLst>
          </p:cNvPr>
          <p:cNvSpPr txBox="1"/>
          <p:nvPr/>
        </p:nvSpPr>
        <p:spPr>
          <a:xfrm>
            <a:off x="8067267" y="2473263"/>
            <a:ext cx="2264474"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Dùng</a:t>
            </a:r>
            <a:r>
              <a:rPr kumimoji="0" lang="en-US" sz="1800" b="0" i="0" u="none" strike="noStrike" kern="1200" cap="none" spc="0" normalizeH="0" noProof="0">
                <a:ln>
                  <a:noFill/>
                </a:ln>
                <a:solidFill>
                  <a:prstClr val="white"/>
                </a:solidFill>
                <a:effectLst/>
                <a:uLnTx/>
                <a:uFillTx/>
                <a:latin typeface="Times New Roman" panose="02020603050405020304" pitchFamily="18" charset="0"/>
                <a:ea typeface="+mn-ea"/>
                <a:cs typeface="Times New Roman" panose="02020603050405020304" pitchFamily="18" charset="0"/>
              </a:rPr>
              <a:t> các phím mũi tên để di chuyển rắn</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1" name="TextBox 10">
            <a:extLst>
              <a:ext uri="{FF2B5EF4-FFF2-40B4-BE49-F238E27FC236}">
                <a16:creationId xmlns:a16="http://schemas.microsoft.com/office/drawing/2014/main" xmlns="" id="{1A950D2C-C420-4B8C-8B68-99F9E998AFD5}"/>
              </a:ext>
            </a:extLst>
          </p:cNvPr>
          <p:cNvSpPr txBox="1"/>
          <p:nvPr/>
        </p:nvSpPr>
        <p:spPr>
          <a:xfrm>
            <a:off x="8086150" y="3133731"/>
            <a:ext cx="195430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Rắn</a:t>
            </a:r>
            <a:r>
              <a:rPr kumimoji="0" lang="en-US" sz="1800" b="0" i="0" u="none" strike="noStrike" kern="1200" cap="none" spc="0" normalizeH="0" noProof="0">
                <a:ln>
                  <a:noFill/>
                </a:ln>
                <a:solidFill>
                  <a:prstClr val="white"/>
                </a:solidFill>
                <a:effectLst/>
                <a:uLnTx/>
                <a:uFillTx/>
                <a:latin typeface="Times New Roman" panose="02020603050405020304" pitchFamily="18" charset="0"/>
                <a:ea typeface="+mn-ea"/>
                <a:cs typeface="Times New Roman" panose="02020603050405020304" pitchFamily="18" charset="0"/>
              </a:rPr>
              <a:t> sẽ dài ra khi ăn được thức ăn</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1" name="TextBox 20">
            <a:extLst>
              <a:ext uri="{FF2B5EF4-FFF2-40B4-BE49-F238E27FC236}">
                <a16:creationId xmlns:a16="http://schemas.microsoft.com/office/drawing/2014/main" xmlns="" id="{B2258B49-4546-4729-9571-D3A174EE5E0D}"/>
              </a:ext>
            </a:extLst>
          </p:cNvPr>
          <p:cNvSpPr txBox="1"/>
          <p:nvPr/>
        </p:nvSpPr>
        <p:spPr>
          <a:xfrm>
            <a:off x="7952164" y="4365688"/>
            <a:ext cx="2321859"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22" name="TextBox 21">
            <a:extLst>
              <a:ext uri="{FF2B5EF4-FFF2-40B4-BE49-F238E27FC236}">
                <a16:creationId xmlns:a16="http://schemas.microsoft.com/office/drawing/2014/main" xmlns="" id="{FC63EA38-F30C-41B5-8FC6-5DC66542CB1A}"/>
              </a:ext>
            </a:extLst>
          </p:cNvPr>
          <p:cNvSpPr txBox="1"/>
          <p:nvPr/>
        </p:nvSpPr>
        <p:spPr>
          <a:xfrm>
            <a:off x="8067267" y="3825440"/>
            <a:ext cx="2053886"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noProof="0">
                <a:solidFill>
                  <a:prstClr val="white"/>
                </a:solidFill>
                <a:latin typeface="Times New Roman" panose="02020603050405020304" pitchFamily="18" charset="0"/>
                <a:cs typeface="Times New Roman" panose="02020603050405020304" pitchFamily="18" charset="0"/>
              </a:rPr>
              <a:t>Cố gắng ăn càng nhiều càng tốt</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3" name="TextBox 22">
            <a:extLst>
              <a:ext uri="{FF2B5EF4-FFF2-40B4-BE49-F238E27FC236}">
                <a16:creationId xmlns:a16="http://schemas.microsoft.com/office/drawing/2014/main" xmlns="" id="{CABAF7DA-E4C6-4196-8A4A-427E244CB1C8}"/>
              </a:ext>
            </a:extLst>
          </p:cNvPr>
          <p:cNvSpPr txBox="1"/>
          <p:nvPr/>
        </p:nvSpPr>
        <p:spPr>
          <a:xfrm>
            <a:off x="8086150" y="4647494"/>
            <a:ext cx="2053886"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Game over khi điều khiển rắn đụng phải cơ thể nó</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20" name="Picture 19">
            <a:extLst>
              <a:ext uri="{FF2B5EF4-FFF2-40B4-BE49-F238E27FC236}">
                <a16:creationId xmlns:a16="http://schemas.microsoft.com/office/drawing/2014/main" xmlns="" id="{6A951C59-6B2E-444C-9AC7-B297AF2919C3}"/>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275633" y="1801034"/>
            <a:ext cx="5731510" cy="4179261"/>
          </a:xfrm>
          <a:prstGeom prst="rect">
            <a:avLst/>
          </a:prstGeom>
        </p:spPr>
      </p:pic>
    </p:spTree>
    <p:extLst>
      <p:ext uri="{BB962C8B-B14F-4D97-AF65-F5344CB8AC3E}">
        <p14:creationId xmlns:p14="http://schemas.microsoft.com/office/powerpoint/2010/main" val="34107453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wipe(down)">
                                      <p:cBhvr>
                                        <p:cTn id="17" dur="500"/>
                                        <p:tgtEl>
                                          <p:spTgt spid="2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wipe(down)">
                                      <p:cBhvr>
                                        <p:cTn id="2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22" grpId="0"/>
      <p:bldP spid="2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ED14E-EFE3-4FF6-BBF5-AB3AB2570B52}"/>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Giới thiệu game 2048</a:t>
            </a: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F5D5B37D-9203-42A8-B083-82B43B874F0B}"/>
              </a:ext>
            </a:extLst>
          </p:cNvPr>
          <p:cNvSpPr txBox="1"/>
          <p:nvPr/>
        </p:nvSpPr>
        <p:spPr>
          <a:xfrm>
            <a:off x="581192" y="2288352"/>
            <a:ext cx="4083172" cy="923330"/>
          </a:xfrm>
          <a:prstGeom prst="rect">
            <a:avLst/>
          </a:prstGeom>
          <a:noFill/>
        </p:spPr>
        <p:txBody>
          <a:bodyPr wrap="square" rtlCol="0">
            <a:spAutoFit/>
          </a:bodyPr>
          <a:lstStyle/>
          <a:p>
            <a:r>
              <a:rPr lang="en-US"/>
              <a:t>Một trò chơi giải đố do tác giả Gabriele Cirulli, một lập trình viên web trẻ 19 tuổi người Ý, tạo ra vào tháng 3 năm 2014.</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6D07DF50-B457-4D1D-AD04-88D09A9F9869}"/>
              </a:ext>
            </a:extLst>
          </p:cNvPr>
          <p:cNvSpPr txBox="1"/>
          <p:nvPr/>
        </p:nvSpPr>
        <p:spPr>
          <a:xfrm>
            <a:off x="581192" y="3429000"/>
            <a:ext cx="4009281" cy="1200329"/>
          </a:xfrm>
          <a:prstGeom prst="rect">
            <a:avLst/>
          </a:prstGeom>
          <a:noFill/>
        </p:spPr>
        <p:txBody>
          <a:bodyPr wrap="square" rtlCol="0">
            <a:spAutoFit/>
          </a:bodyPr>
          <a:lstStyle/>
          <a:p>
            <a:r>
              <a:rPr lang="en-US"/>
              <a:t>Mục tiêu của trò chơi là trượt các khối vuông có mang số trên một lưới vuông để kết hợp chúng lại và tạo ra khối vuông có giá trị 2048</a:t>
            </a:r>
            <a:endParaRPr lang="en-US" dirty="0"/>
          </a:p>
        </p:txBody>
      </p:sp>
      <p:pic>
        <p:nvPicPr>
          <p:cNvPr id="8" name="Picture 7">
            <a:extLst>
              <a:ext uri="{FF2B5EF4-FFF2-40B4-BE49-F238E27FC236}">
                <a16:creationId xmlns:a16="http://schemas.microsoft.com/office/drawing/2014/main" xmlns="" id="{68C0A90D-350C-4188-ABB0-925CA78C5344}"/>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419263" y="2223253"/>
            <a:ext cx="5731510" cy="3223895"/>
          </a:xfrm>
          <a:prstGeom prst="rect">
            <a:avLst/>
          </a:prstGeom>
        </p:spPr>
      </p:pic>
    </p:spTree>
    <p:extLst>
      <p:ext uri="{BB962C8B-B14F-4D97-AF65-F5344CB8AC3E}">
        <p14:creationId xmlns:p14="http://schemas.microsoft.com/office/powerpoint/2010/main" val="37657966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par>
                          <p:cTn id="12" fill="hold">
                            <p:stCondLst>
                              <p:cond delay="500"/>
                            </p:stCondLst>
                            <p:childTnLst>
                              <p:par>
                                <p:cTn id="13" presetID="10" presetClass="exit" presetSubtype="0" fill="hold" grpId="1" nodeType="after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xmlns="" id="{4AE9D071-98CF-435C-BD2B-976514544D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grpSp>
        <p:nvGrpSpPr>
          <p:cNvPr id="15" name="Group 14">
            <a:extLst>
              <a:ext uri="{FF2B5EF4-FFF2-40B4-BE49-F238E27FC236}">
                <a16:creationId xmlns:a16="http://schemas.microsoft.com/office/drawing/2014/main" xmlns="" id="{D619FC33-16ED-4246-9596-BEFEB55E4C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xmlns="" id="{2EEA80E1-F99F-4009-837F-2F72F8A5D5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0230AF9A-4641-4BD8-9F95-9607CD3040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xmlns="" id="{8703D4EC-9389-41B6-B88B-B6FDC8CD33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xmlns="" id="{7F2616EE-270D-4F4C-BA1F-2708D387B800}"/>
              </a:ext>
            </a:extLst>
          </p:cNvPr>
          <p:cNvSpPr>
            <a:spLocks noGrp="1"/>
          </p:cNvSpPr>
          <p:nvPr>
            <p:ph type="title"/>
          </p:nvPr>
        </p:nvSpPr>
        <p:spPr>
          <a:xfrm>
            <a:off x="584200" y="1006957"/>
            <a:ext cx="7213600" cy="742990"/>
          </a:xfrm>
        </p:spPr>
        <p:txBody>
          <a:bodyPr anchor="ctr">
            <a:normAutofit/>
          </a:bodyPr>
          <a:lstStyle/>
          <a:p>
            <a:pPr algn="ctr"/>
            <a:r>
              <a:rPr lang="en-US" dirty="0">
                <a:latin typeface="Times New Roman" panose="02020603050405020304" pitchFamily="18" charset="0"/>
                <a:cs typeface="Times New Roman" panose="02020603050405020304" pitchFamily="18" charset="0"/>
              </a:rPr>
              <a:t>Luật </a:t>
            </a:r>
            <a:r>
              <a:rPr lang="en-US" dirty="0" err="1">
                <a:latin typeface="Times New Roman" panose="02020603050405020304" pitchFamily="18" charset="0"/>
                <a:cs typeface="Times New Roman" panose="02020603050405020304" pitchFamily="18" charset="0"/>
              </a:rPr>
              <a:t>ch</a:t>
            </a:r>
            <a:r>
              <a:rPr lang="vi-VN" dirty="0">
                <a:latin typeface="Times New Roman" panose="02020603050405020304" pitchFamily="18" charset="0"/>
                <a:cs typeface="Times New Roman" panose="02020603050405020304" pitchFamily="18" charset="0"/>
              </a:rPr>
              <a:t>ơ</a:t>
            </a:r>
            <a:r>
              <a:rPr lang="en-US" dirty="0" err="1">
                <a:latin typeface="Times New Roman" panose="02020603050405020304" pitchFamily="18" charset="0"/>
                <a:cs typeface="Times New Roman" panose="02020603050405020304" pitchFamily="18" charset="0"/>
              </a:rPr>
              <a:t>i</a:t>
            </a:r>
            <a:endParaRPr lang="en-US"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xmlns="" id="{C44FFCB6-47C3-47E4-9B18-9F471220375A}"/>
              </a:ext>
            </a:extLst>
          </p:cNvPr>
          <p:cNvSpPr/>
          <p:nvPr/>
        </p:nvSpPr>
        <p:spPr>
          <a:xfrm>
            <a:off x="8038574" y="2473263"/>
            <a:ext cx="2321859" cy="3278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0" name="TextBox 9">
            <a:extLst>
              <a:ext uri="{FF2B5EF4-FFF2-40B4-BE49-F238E27FC236}">
                <a16:creationId xmlns:a16="http://schemas.microsoft.com/office/drawing/2014/main" xmlns="" id="{6FA520F4-8475-485C-8101-326C1DDBBB9C}"/>
              </a:ext>
            </a:extLst>
          </p:cNvPr>
          <p:cNvSpPr txBox="1"/>
          <p:nvPr/>
        </p:nvSpPr>
        <p:spPr>
          <a:xfrm>
            <a:off x="8067267" y="2473263"/>
            <a:ext cx="2390008"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Các khối vuông sẽ trượt theo phím mũi tên</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1" name="TextBox 10">
            <a:extLst>
              <a:ext uri="{FF2B5EF4-FFF2-40B4-BE49-F238E27FC236}">
                <a16:creationId xmlns:a16="http://schemas.microsoft.com/office/drawing/2014/main" xmlns="" id="{1A950D2C-C420-4B8C-8B68-99F9E998AFD5}"/>
              </a:ext>
            </a:extLst>
          </p:cNvPr>
          <p:cNvSpPr txBox="1"/>
          <p:nvPr/>
        </p:nvSpPr>
        <p:spPr>
          <a:xfrm>
            <a:off x="8105477" y="3186295"/>
            <a:ext cx="2254955"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rPr>
              <a:t>Nếu</a:t>
            </a:r>
            <a:r>
              <a:rPr kumimoji="0" lang="en-US" sz="1800" b="0" i="0" u="none" strike="noStrike" kern="1200" cap="none" spc="0" normalizeH="0" noProof="0">
                <a:ln>
                  <a:noFill/>
                </a:ln>
                <a:solidFill>
                  <a:prstClr val="white"/>
                </a:solidFill>
                <a:effectLst/>
                <a:uLnTx/>
                <a:uFillTx/>
                <a:latin typeface="Times New Roman" panose="02020603050405020304" pitchFamily="18" charset="0"/>
                <a:ea typeface="+mn-ea"/>
                <a:cs typeface="Times New Roman" panose="02020603050405020304" pitchFamily="18" charset="0"/>
              </a:rPr>
              <a:t> 2 khối có giá trị bằng nhau thì sẽ hợp lại</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3" name="TextBox 22">
            <a:extLst>
              <a:ext uri="{FF2B5EF4-FFF2-40B4-BE49-F238E27FC236}">
                <a16:creationId xmlns:a16="http://schemas.microsoft.com/office/drawing/2014/main" xmlns="" id="{CABAF7DA-E4C6-4196-8A4A-427E244CB1C8}"/>
              </a:ext>
            </a:extLst>
          </p:cNvPr>
          <p:cNvSpPr txBox="1"/>
          <p:nvPr/>
        </p:nvSpPr>
        <p:spPr>
          <a:xfrm>
            <a:off x="8086150" y="4647494"/>
            <a:ext cx="2053886"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Khi không còn nước đi hợp lệ thì game sẽ kết thúc</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pic>
        <p:nvPicPr>
          <p:cNvPr id="19" name="Picture 18">
            <a:extLst>
              <a:ext uri="{FF2B5EF4-FFF2-40B4-BE49-F238E27FC236}">
                <a16:creationId xmlns:a16="http://schemas.microsoft.com/office/drawing/2014/main" xmlns="" id="{BEAF61EB-09C5-438F-9A6E-7061F33F1D31}"/>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1539044" y="2085728"/>
            <a:ext cx="5731510" cy="3223895"/>
          </a:xfrm>
          <a:prstGeom prst="rect">
            <a:avLst/>
          </a:prstGeom>
        </p:spPr>
      </p:pic>
      <p:sp>
        <p:nvSpPr>
          <p:cNvPr id="24" name="TextBox 23">
            <a:extLst>
              <a:ext uri="{FF2B5EF4-FFF2-40B4-BE49-F238E27FC236}">
                <a16:creationId xmlns:a16="http://schemas.microsoft.com/office/drawing/2014/main" xmlns="" id="{0D644741-489F-45F3-B6D4-F9BACD76F133}"/>
              </a:ext>
            </a:extLst>
          </p:cNvPr>
          <p:cNvSpPr txBox="1"/>
          <p:nvPr/>
        </p:nvSpPr>
        <p:spPr>
          <a:xfrm>
            <a:off x="8086150" y="4019300"/>
            <a:ext cx="2254955" cy="646331"/>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a:solidFill>
                  <a:prstClr val="white"/>
                </a:solidFill>
                <a:latin typeface="Times New Roman" panose="02020603050405020304" pitchFamily="18" charset="0"/>
                <a:cs typeface="Times New Roman" panose="02020603050405020304" pitchFamily="18" charset="0"/>
              </a:rPr>
              <a:t>Đạt được số 2048 để chiến thắng</a:t>
            </a: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19635814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Effect transition="in" filter="wipe(down)">
                                      <p:cBhvr>
                                        <p:cTn id="17" dur="5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randombar(horizontal)">
                                      <p:cBhvr>
                                        <p:cTn id="2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23" grpId="0"/>
      <p:bldP spid="2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gital Connections">
            <a:extLst>
              <a:ext uri="{FF2B5EF4-FFF2-40B4-BE49-F238E27FC236}">
                <a16:creationId xmlns:a16="http://schemas.microsoft.com/office/drawing/2014/main" xmlns="" id="{39E78A25-58A4-40E7-BF71-EC005A2F030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sp>
        <p:nvSpPr>
          <p:cNvPr id="5" name="Rectangle 4">
            <a:extLst>
              <a:ext uri="{FF2B5EF4-FFF2-40B4-BE49-F238E27FC236}">
                <a16:creationId xmlns:a16="http://schemas.microsoft.com/office/drawing/2014/main" xmlns="" id="{DC89EF65-EE4B-42BE-B50A-6970FBBC6D12}"/>
              </a:ext>
            </a:extLst>
          </p:cNvPr>
          <p:cNvSpPr/>
          <p:nvPr/>
        </p:nvSpPr>
        <p:spPr>
          <a:xfrm>
            <a:off x="2644587" y="1954306"/>
            <a:ext cx="6311153" cy="294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imes New Roman" panose="02020603050405020304" pitchFamily="18" charset="0"/>
                <a:cs typeface="Times New Roman" panose="02020603050405020304" pitchFamily="18" charset="0"/>
              </a:rPr>
              <a:t>NỘI DUNG</a:t>
            </a:r>
          </a:p>
        </p:txBody>
      </p:sp>
    </p:spTree>
    <p:extLst>
      <p:ext uri="{BB962C8B-B14F-4D97-AF65-F5344CB8AC3E}">
        <p14:creationId xmlns:p14="http://schemas.microsoft.com/office/powerpoint/2010/main" val="19788341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EB90DA-8A9F-41FF-B683-95D119B299B7}"/>
              </a:ext>
            </a:extLst>
          </p:cNvPr>
          <p:cNvSpPr>
            <a:spLocks noGrp="1"/>
          </p:cNvSpPr>
          <p:nvPr>
            <p:ph type="title"/>
          </p:nvPr>
        </p:nvSpPr>
        <p:spPr>
          <a:xfrm>
            <a:off x="575894" y="729658"/>
            <a:ext cx="3333376" cy="988332"/>
          </a:xfrm>
        </p:spPr>
        <p:txBody>
          <a:bodyPr>
            <a:normAutofit/>
          </a:bodyPr>
          <a:lstStyle/>
          <a:p>
            <a:r>
              <a:rPr lang="en-US" dirty="0">
                <a:latin typeface="Times New Roman" panose="02020603050405020304" pitchFamily="18" charset="0"/>
                <a:cs typeface="Times New Roman" panose="02020603050405020304" pitchFamily="18" charset="0"/>
              </a:rPr>
              <a:t>Thuật toán giải game sudoku</a:t>
            </a:r>
          </a:p>
        </p:txBody>
      </p:sp>
      <p:pic>
        <p:nvPicPr>
          <p:cNvPr id="11" name="Picture 10">
            <a:extLst>
              <a:ext uri="{FF2B5EF4-FFF2-40B4-BE49-F238E27FC236}">
                <a16:creationId xmlns:a16="http://schemas.microsoft.com/office/drawing/2014/main" xmlns="" id="{2ACFADCA-6F56-4B51-83B6-82D431CF4823}"/>
              </a:ext>
            </a:extLst>
          </p:cNvPr>
          <p:cNvPicPr>
            <a:picLocks noChangeAspect="1"/>
          </p:cNvPicPr>
          <p:nvPr/>
        </p:nvPicPr>
        <p:blipFill>
          <a:blip r:embed="rId2"/>
          <a:stretch>
            <a:fillRect/>
          </a:stretch>
        </p:blipFill>
        <p:spPr>
          <a:xfrm>
            <a:off x="2095775" y="1946246"/>
            <a:ext cx="7794846" cy="4676033"/>
          </a:xfrm>
          <a:prstGeom prst="rect">
            <a:avLst/>
          </a:prstGeom>
        </p:spPr>
      </p:pic>
    </p:spTree>
    <p:extLst>
      <p:ext uri="{BB962C8B-B14F-4D97-AF65-F5344CB8AC3E}">
        <p14:creationId xmlns:p14="http://schemas.microsoft.com/office/powerpoint/2010/main" val="31082140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0532848A-6F04-4598-B75F-E1F0887E2EED}"/>
              </a:ext>
            </a:extLst>
          </p:cNvPr>
          <p:cNvSpPr>
            <a:spLocks noGrp="1"/>
          </p:cNvSpPr>
          <p:nvPr>
            <p:ph type="title"/>
          </p:nvPr>
        </p:nvSpPr>
        <p:spPr/>
        <p:txBody>
          <a:bodyPr/>
          <a:lstStyle/>
          <a:p>
            <a:r>
              <a:rPr lang="en-US"/>
              <a:t>THUẬT TOÁN LOANG</a:t>
            </a:r>
          </a:p>
        </p:txBody>
      </p:sp>
      <p:sp>
        <p:nvSpPr>
          <p:cNvPr id="23" name="TextBox 22">
            <a:extLst>
              <a:ext uri="{FF2B5EF4-FFF2-40B4-BE49-F238E27FC236}">
                <a16:creationId xmlns:a16="http://schemas.microsoft.com/office/drawing/2014/main" xmlns="" id="{F1F09E69-F639-4A68-905B-181FA6E8CC33}"/>
              </a:ext>
            </a:extLst>
          </p:cNvPr>
          <p:cNvSpPr txBox="1"/>
          <p:nvPr/>
        </p:nvSpPr>
        <p:spPr>
          <a:xfrm>
            <a:off x="575893" y="4309253"/>
            <a:ext cx="11029616" cy="1477328"/>
          </a:xfrm>
          <a:prstGeom prst="rect">
            <a:avLst/>
          </a:prstGeom>
          <a:noFill/>
        </p:spPr>
        <p:txBody>
          <a:bodyPr wrap="square" rtlCol="0">
            <a:spAutoFit/>
          </a:bodyPr>
          <a:lstStyle/>
          <a:p>
            <a:r>
              <a:rPr lang="en-US" sz="3000">
                <a:latin typeface="Times New Roman" panose="02020603050405020304" pitchFamily="18" charset="0"/>
                <a:cs typeface="Times New Roman" panose="02020603050405020304" pitchFamily="18" charset="0"/>
              </a:rPr>
              <a:t>Trong trò chơi dò mìn, để giải quyết được trò chơi, ta phải chọn một điểm ban đầu, sau đó loang dần đến những ô trống và dừng lại ở những ô có số để người chơi có thể dò được các bãi mìn.</a:t>
            </a:r>
            <a:endParaRPr lang="en-US" sz="30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xmlns="" id="{99537F7A-AAC3-48F2-812C-D5EAB943F7A9}"/>
              </a:ext>
            </a:extLst>
          </p:cNvPr>
          <p:cNvSpPr/>
          <p:nvPr/>
        </p:nvSpPr>
        <p:spPr>
          <a:xfrm>
            <a:off x="575893" y="2046348"/>
            <a:ext cx="11246651" cy="2031325"/>
          </a:xfrm>
          <a:prstGeom prst="rect">
            <a:avLst/>
          </a:prstGeom>
        </p:spPr>
        <p:txBody>
          <a:bodyPr wrap="square">
            <a:spAutoFit/>
          </a:bodyPr>
          <a:lstStyle/>
          <a:p>
            <a:r>
              <a:rPr lang="en-US" sz="3000">
                <a:latin typeface="Times New Roman" panose="02020603050405020304" pitchFamily="18" charset="0"/>
                <a:ea typeface="Arial" panose="020B0604020202020204" pitchFamily="34" charset="0"/>
              </a:rPr>
              <a:t>Thuật toán loang (Thuật toán vết dầu loang) là một trong những thuật toán được dùng khá nhiều trong tin học. </a:t>
            </a:r>
            <a:r>
              <a:rPr lang="en-US" sz="3200">
                <a:latin typeface="Times New Roman" panose="02020603050405020304" pitchFamily="18" charset="0"/>
                <a:ea typeface="Arial" panose="020B0604020202020204" pitchFamily="34" charset="0"/>
              </a:rPr>
              <a:t>nguyên lý hoạt động của nó giống vết dầu loang. Từ một vết dầu nhỏ sẽ được loang ra xung quanh.</a:t>
            </a:r>
            <a:endParaRPr lang="vi-VN" sz="3000"/>
          </a:p>
        </p:txBody>
      </p:sp>
    </p:spTree>
    <p:extLst>
      <p:ext uri="{BB962C8B-B14F-4D97-AF65-F5344CB8AC3E}">
        <p14:creationId xmlns:p14="http://schemas.microsoft.com/office/powerpoint/2010/main" val="20320543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randombar(horizontal)">
                                      <p:cBhvr>
                                        <p:cTn id="7"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0532848A-6F04-4598-B75F-E1F0887E2EED}"/>
              </a:ext>
            </a:extLst>
          </p:cNvPr>
          <p:cNvSpPr>
            <a:spLocks noGrp="1"/>
          </p:cNvSpPr>
          <p:nvPr>
            <p:ph type="title"/>
          </p:nvPr>
        </p:nvSpPr>
        <p:spPr/>
        <p:txBody>
          <a:bodyPr/>
          <a:lstStyle/>
          <a:p>
            <a:r>
              <a:rPr lang="en-US" dirty="0"/>
              <a:t>THUẬT TOÁN LOANG</a:t>
            </a:r>
          </a:p>
        </p:txBody>
      </p:sp>
      <p:sp>
        <p:nvSpPr>
          <p:cNvPr id="23" name="TextBox 22">
            <a:extLst>
              <a:ext uri="{FF2B5EF4-FFF2-40B4-BE49-F238E27FC236}">
                <a16:creationId xmlns:a16="http://schemas.microsoft.com/office/drawing/2014/main" xmlns="" id="{F1F09E69-F639-4A68-905B-181FA6E8CC33}"/>
              </a:ext>
            </a:extLst>
          </p:cNvPr>
          <p:cNvSpPr txBox="1"/>
          <p:nvPr/>
        </p:nvSpPr>
        <p:spPr>
          <a:xfrm>
            <a:off x="369456" y="2474004"/>
            <a:ext cx="11029616" cy="742511"/>
          </a:xfrm>
          <a:prstGeom prst="rect">
            <a:avLst/>
          </a:prstGeom>
          <a:noFill/>
        </p:spPr>
        <p:txBody>
          <a:bodyPr wrap="square" rtlCol="0">
            <a:spAutoFit/>
          </a:bodyPr>
          <a:lstStyle/>
          <a:p>
            <a:pPr indent="269875" algn="just">
              <a:lnSpc>
                <a:spcPct val="150000"/>
              </a:lnSpc>
              <a:spcAft>
                <a:spcPts val="600"/>
              </a:spcAft>
            </a:pPr>
            <a:r>
              <a:rPr lang="en-US" sz="3000" dirty="0">
                <a:latin typeface="Times New Roman" panose="02020603050405020304" pitchFamily="18" charset="0"/>
                <a:cs typeface="Times New Roman" panose="02020603050405020304" pitchFamily="18" charset="0"/>
              </a:rPr>
              <a:t>B1: </a:t>
            </a:r>
            <a:r>
              <a:rPr lang="en-US" sz="3200" dirty="0" err="1">
                <a:latin typeface="Times New Roman" panose="02020603050405020304" pitchFamily="18" charset="0"/>
                <a:ea typeface="Arial" panose="020B0604020202020204" pitchFamily="34" charset="0"/>
                <a:cs typeface="Times New Roman" panose="02020603050405020304" pitchFamily="18" charset="0"/>
              </a:rPr>
              <a:t>Chọn</a:t>
            </a:r>
            <a:r>
              <a:rPr lang="en-US" sz="3200" dirty="0">
                <a:latin typeface="Times New Roman" panose="02020603050405020304" pitchFamily="18" charset="0"/>
                <a:ea typeface="Arial" panose="020B0604020202020204" pitchFamily="34" charset="0"/>
                <a:cs typeface="Times New Roman" panose="02020603050405020304" pitchFamily="18" charset="0"/>
              </a:rPr>
              <a:t> </a:t>
            </a:r>
            <a:r>
              <a:rPr lang="en-US" sz="3200" dirty="0" err="1">
                <a:latin typeface="Times New Roman" panose="02020603050405020304" pitchFamily="18" charset="0"/>
                <a:ea typeface="Arial" panose="020B0604020202020204" pitchFamily="34" charset="0"/>
                <a:cs typeface="Times New Roman" panose="02020603050405020304" pitchFamily="18" charset="0"/>
              </a:rPr>
              <a:t>trống</a:t>
            </a:r>
            <a:r>
              <a:rPr lang="en-US" sz="3200" dirty="0">
                <a:latin typeface="Times New Roman" panose="02020603050405020304" pitchFamily="18" charset="0"/>
                <a:ea typeface="Arial" panose="020B0604020202020204" pitchFamily="34" charset="0"/>
                <a:cs typeface="Times New Roman" panose="02020603050405020304" pitchFamily="18" charset="0"/>
              </a:rPr>
              <a:t> ban </a:t>
            </a:r>
            <a:r>
              <a:rPr lang="en-US" sz="3200" dirty="0" err="1">
                <a:latin typeface="Times New Roman" panose="02020603050405020304" pitchFamily="18" charset="0"/>
                <a:ea typeface="Arial" panose="020B0604020202020204" pitchFamily="34" charset="0"/>
                <a:cs typeface="Times New Roman" panose="02020603050405020304" pitchFamily="18" charset="0"/>
              </a:rPr>
              <a:t>đầu</a:t>
            </a:r>
            <a:r>
              <a:rPr lang="en-US" sz="3200" dirty="0">
                <a:latin typeface="Times New Roman" panose="02020603050405020304" pitchFamily="18" charset="0"/>
                <a:ea typeface="Arial" panose="020B0604020202020204" pitchFamily="34" charset="0"/>
                <a:cs typeface="Times New Roman" panose="02020603050405020304" pitchFamily="18" charset="0"/>
              </a:rPr>
              <a:t> </a:t>
            </a:r>
            <a:r>
              <a:rPr lang="en-US" sz="3200" dirty="0" err="1">
                <a:latin typeface="Times New Roman" panose="02020603050405020304" pitchFamily="18" charset="0"/>
                <a:ea typeface="Arial" panose="020B0604020202020204" pitchFamily="34" charset="0"/>
                <a:cs typeface="Times New Roman" panose="02020603050405020304" pitchFamily="18" charset="0"/>
              </a:rPr>
              <a:t>là</a:t>
            </a:r>
            <a:r>
              <a:rPr lang="en-US" sz="3200" dirty="0">
                <a:latin typeface="Times New Roman" panose="02020603050405020304" pitchFamily="18" charset="0"/>
                <a:ea typeface="Arial" panose="020B0604020202020204" pitchFamily="34" charset="0"/>
                <a:cs typeface="Times New Roman" panose="02020603050405020304" pitchFamily="18" charset="0"/>
              </a:rPr>
              <a:t> ô </a:t>
            </a:r>
            <a:r>
              <a:rPr lang="en-US" sz="3200" dirty="0" err="1">
                <a:latin typeface="Times New Roman" panose="02020603050405020304" pitchFamily="18" charset="0"/>
                <a:ea typeface="Arial" panose="020B0604020202020204" pitchFamily="34" charset="0"/>
                <a:cs typeface="Times New Roman" panose="02020603050405020304" pitchFamily="18" charset="0"/>
              </a:rPr>
              <a:t>đang</a:t>
            </a:r>
            <a:r>
              <a:rPr lang="en-US" sz="3200" dirty="0">
                <a:latin typeface="Times New Roman" panose="02020603050405020304" pitchFamily="18" charset="0"/>
                <a:ea typeface="Arial" panose="020B0604020202020204" pitchFamily="34" charset="0"/>
                <a:cs typeface="Times New Roman" panose="02020603050405020304" pitchFamily="18" charset="0"/>
              </a:rPr>
              <a:t> </a:t>
            </a:r>
            <a:r>
              <a:rPr lang="en-US" sz="3200" dirty="0" err="1">
                <a:latin typeface="Times New Roman" panose="02020603050405020304" pitchFamily="18" charset="0"/>
                <a:ea typeface="Arial" panose="020B0604020202020204" pitchFamily="34" charset="0"/>
                <a:cs typeface="Times New Roman" panose="02020603050405020304" pitchFamily="18" charset="0"/>
              </a:rPr>
              <a:t>xét</a:t>
            </a:r>
            <a:endParaRPr lang="vi-VN" sz="3200" dirty="0">
              <a:latin typeface="Times New Roman" panose="02020603050405020304" pitchFamily="18" charset="0"/>
              <a:ea typeface="Arial" panose="020B0604020202020204" pitchFamily="34" charset="0"/>
              <a:cs typeface="Times New Roman" panose="02020603050405020304" pitchFamily="18" charset="0"/>
            </a:endParaRPr>
          </a:p>
        </p:txBody>
      </p:sp>
      <p:sp>
        <p:nvSpPr>
          <p:cNvPr id="2" name="Rectangle 1">
            <a:extLst>
              <a:ext uri="{FF2B5EF4-FFF2-40B4-BE49-F238E27FC236}">
                <a16:creationId xmlns:a16="http://schemas.microsoft.com/office/drawing/2014/main" xmlns="" id="{99537F7A-AAC3-48F2-812C-D5EAB943F7A9}"/>
              </a:ext>
            </a:extLst>
          </p:cNvPr>
          <p:cNvSpPr/>
          <p:nvPr/>
        </p:nvSpPr>
        <p:spPr>
          <a:xfrm>
            <a:off x="575893" y="2046348"/>
            <a:ext cx="11246651" cy="553998"/>
          </a:xfrm>
          <a:prstGeom prst="rect">
            <a:avLst/>
          </a:prstGeom>
        </p:spPr>
        <p:txBody>
          <a:bodyPr wrap="square">
            <a:spAutoFit/>
          </a:bodyPr>
          <a:lstStyle/>
          <a:p>
            <a:r>
              <a:rPr lang="en-US" sz="3000" dirty="0" err="1">
                <a:latin typeface="Times New Roman" panose="02020603050405020304" pitchFamily="18" charset="0"/>
              </a:rPr>
              <a:t>Thuật</a:t>
            </a:r>
            <a:r>
              <a:rPr lang="en-US" sz="3000" dirty="0">
                <a:latin typeface="Times New Roman" panose="02020603050405020304" pitchFamily="18" charset="0"/>
              </a:rPr>
              <a:t> </a:t>
            </a:r>
            <a:r>
              <a:rPr lang="en-US" sz="3000" dirty="0" err="1">
                <a:latin typeface="Times New Roman" panose="02020603050405020304" pitchFamily="18" charset="0"/>
              </a:rPr>
              <a:t>toán</a:t>
            </a:r>
            <a:r>
              <a:rPr lang="en-US" sz="3000" dirty="0">
                <a:latin typeface="Times New Roman" panose="02020603050405020304" pitchFamily="18" charset="0"/>
              </a:rPr>
              <a:t> đ</a:t>
            </a:r>
            <a:r>
              <a:rPr lang="vi-VN" sz="3000" dirty="0">
                <a:latin typeface="Times New Roman" panose="02020603050405020304" pitchFamily="18" charset="0"/>
              </a:rPr>
              <a:t>ư</a:t>
            </a:r>
            <a:r>
              <a:rPr lang="en-US" sz="3000" dirty="0" err="1">
                <a:latin typeface="Times New Roman" panose="02020603050405020304" pitchFamily="18" charset="0"/>
              </a:rPr>
              <a:t>ợc</a:t>
            </a:r>
            <a:r>
              <a:rPr lang="en-US" sz="3000" dirty="0">
                <a:latin typeface="Times New Roman" panose="02020603050405020304" pitchFamily="18" charset="0"/>
              </a:rPr>
              <a:t> </a:t>
            </a:r>
            <a:r>
              <a:rPr lang="en-US" sz="3000" dirty="0" err="1">
                <a:latin typeface="Times New Roman" panose="02020603050405020304" pitchFamily="18" charset="0"/>
              </a:rPr>
              <a:t>mô</a:t>
            </a:r>
            <a:r>
              <a:rPr lang="en-US" sz="3000" dirty="0">
                <a:latin typeface="Times New Roman" panose="02020603050405020304" pitchFamily="18" charset="0"/>
              </a:rPr>
              <a:t> </a:t>
            </a:r>
            <a:r>
              <a:rPr lang="en-US" sz="3000" dirty="0" err="1">
                <a:latin typeface="Times New Roman" panose="02020603050405020304" pitchFamily="18" charset="0"/>
              </a:rPr>
              <a:t>tả</a:t>
            </a:r>
            <a:r>
              <a:rPr lang="en-US" sz="3000" dirty="0">
                <a:latin typeface="Times New Roman" panose="02020603050405020304" pitchFamily="18" charset="0"/>
              </a:rPr>
              <a:t> </a:t>
            </a:r>
            <a:r>
              <a:rPr lang="en-US" sz="3000" dirty="0" err="1">
                <a:latin typeface="Times New Roman" panose="02020603050405020304" pitchFamily="18" charset="0"/>
              </a:rPr>
              <a:t>nh</a:t>
            </a:r>
            <a:r>
              <a:rPr lang="vi-VN" sz="3000" dirty="0">
                <a:latin typeface="Times New Roman" panose="02020603050405020304" pitchFamily="18" charset="0"/>
              </a:rPr>
              <a:t>ư</a:t>
            </a:r>
            <a:r>
              <a:rPr lang="en-US" sz="3000" dirty="0">
                <a:latin typeface="Times New Roman" panose="02020603050405020304" pitchFamily="18" charset="0"/>
              </a:rPr>
              <a:t> </a:t>
            </a:r>
            <a:r>
              <a:rPr lang="en-US" sz="3000" dirty="0" err="1">
                <a:latin typeface="Times New Roman" panose="02020603050405020304" pitchFamily="18" charset="0"/>
              </a:rPr>
              <a:t>sau</a:t>
            </a:r>
            <a:r>
              <a:rPr lang="en-US" sz="3000" dirty="0">
                <a:latin typeface="Times New Roman" panose="02020603050405020304" pitchFamily="18" charset="0"/>
              </a:rPr>
              <a:t>:</a:t>
            </a:r>
            <a:endParaRPr lang="vi-VN" sz="3000" dirty="0"/>
          </a:p>
        </p:txBody>
      </p:sp>
      <p:sp>
        <p:nvSpPr>
          <p:cNvPr id="5" name="Rectangle 4">
            <a:extLst>
              <a:ext uri="{FF2B5EF4-FFF2-40B4-BE49-F238E27FC236}">
                <a16:creationId xmlns:a16="http://schemas.microsoft.com/office/drawing/2014/main" xmlns="" id="{F18A8FC0-2CAA-46F9-8D0A-174A1E51BDC4}"/>
              </a:ext>
            </a:extLst>
          </p:cNvPr>
          <p:cNvSpPr/>
          <p:nvPr/>
        </p:nvSpPr>
        <p:spPr>
          <a:xfrm>
            <a:off x="358859" y="3028002"/>
            <a:ext cx="11246651" cy="2219838"/>
          </a:xfrm>
          <a:prstGeom prst="rect">
            <a:avLst/>
          </a:prstGeom>
        </p:spPr>
        <p:txBody>
          <a:bodyPr wrap="square">
            <a:spAutoFit/>
          </a:bodyPr>
          <a:lstStyle/>
          <a:p>
            <a:pPr lvl="0" indent="269875">
              <a:lnSpc>
                <a:spcPct val="150000"/>
              </a:lnSpc>
              <a:spcAft>
                <a:spcPts val="600"/>
              </a:spcAft>
            </a:pP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B2: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Mở</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ô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đang</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xét</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Nếu</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ô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đang</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xét</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có</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mật</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độ</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bằng</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0,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thực</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hiện</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xét</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tất</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cả</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các</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ô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xung</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quanh</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nó</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với</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mỗi</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ô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xung</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quanh</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chưa</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mở</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ta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lại</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thực</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a:t>
            </a:r>
            <a:r>
              <a:rPr lang="en-US" sz="3200" dirty="0" err="1">
                <a:solidFill>
                  <a:prstClr val="black"/>
                </a:solidFill>
                <a:latin typeface="Times New Roman" panose="02020603050405020304" pitchFamily="18" charset="0"/>
                <a:ea typeface="Arial" panose="020B0604020202020204" pitchFamily="34" charset="0"/>
                <a:cs typeface="Times New Roman" panose="02020603050405020304" pitchFamily="18" charset="0"/>
              </a:rPr>
              <a:t>hiện</a:t>
            </a:r>
            <a:r>
              <a:rPr lang="en-US"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 b</a:t>
            </a:r>
            <a:r>
              <a:rPr lang="vi-VN" sz="3200" dirty="0">
                <a:solidFill>
                  <a:prstClr val="black"/>
                </a:solidFill>
                <a:latin typeface="Times New Roman" panose="02020603050405020304" pitchFamily="18" charset="0"/>
                <a:ea typeface="Arial" panose="020B0604020202020204" pitchFamily="34" charset="0"/>
                <a:cs typeface="Times New Roman" panose="02020603050405020304" pitchFamily="18" charset="0"/>
              </a:rPr>
              <a:t>ước 2 với nó.</a:t>
            </a:r>
            <a:endParaRPr lang="en-US" sz="3000" dirty="0">
              <a:solidFill>
                <a:prstClr val="black"/>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xmlns="" id="{6609EEA6-52E4-4211-A958-52731FAF31D5}"/>
              </a:ext>
            </a:extLst>
          </p:cNvPr>
          <p:cNvSpPr/>
          <p:nvPr/>
        </p:nvSpPr>
        <p:spPr>
          <a:xfrm>
            <a:off x="369456" y="5247840"/>
            <a:ext cx="6096000" cy="742511"/>
          </a:xfrm>
          <a:prstGeom prst="rect">
            <a:avLst/>
          </a:prstGeom>
        </p:spPr>
        <p:txBody>
          <a:bodyPr>
            <a:spAutoFit/>
          </a:bodyPr>
          <a:lstStyle/>
          <a:p>
            <a:pPr lvl="0" indent="269875" algn="just">
              <a:lnSpc>
                <a:spcPct val="150000"/>
              </a:lnSpc>
              <a:spcAft>
                <a:spcPts val="600"/>
              </a:spcAft>
            </a:pPr>
            <a:r>
              <a:rPr lang="en-US" sz="3200">
                <a:solidFill>
                  <a:prstClr val="black"/>
                </a:solidFill>
                <a:latin typeface="Times New Roman" panose="02020603050405020304" pitchFamily="18" charset="0"/>
                <a:ea typeface="Arial" panose="020B0604020202020204" pitchFamily="34" charset="0"/>
                <a:cs typeface="Times New Roman" panose="02020603050405020304" pitchFamily="18" charset="0"/>
              </a:rPr>
              <a:t>Bước 3: Kết thúc việc mở ô.</a:t>
            </a:r>
            <a:endParaRPr lang="en-US" sz="3000" dirty="0">
              <a:solidFill>
                <a:prstClr val="black"/>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494929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3">
                                            <p:txEl>
                                              <p:pRg st="0" end="0"/>
                                            </p:txEl>
                                          </p:spTgt>
                                        </p:tgtEl>
                                        <p:attrNameLst>
                                          <p:attrName>style.visibility</p:attrName>
                                        </p:attrNameLst>
                                      </p:cBhvr>
                                      <p:to>
                                        <p:strVal val="visible"/>
                                      </p:to>
                                    </p:set>
                                    <p:animEffect transition="in" filter="randombar(horizontal)">
                                      <p:cBhvr>
                                        <p:cTn id="7" dur="500"/>
                                        <p:tgtEl>
                                          <p:spTgt spid="2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Thuật</a:t>
            </a:r>
            <a:r>
              <a:rPr lang="en-US" dirty="0" smtClean="0"/>
              <a:t> </a:t>
            </a:r>
            <a:r>
              <a:rPr lang="en-US" dirty="0" err="1" smtClean="0"/>
              <a:t>toán</a:t>
            </a:r>
            <a:r>
              <a:rPr lang="en-US" dirty="0" smtClean="0"/>
              <a:t> 2048</a:t>
            </a:r>
            <a:endParaRPr lang="en-US" dirty="0"/>
          </a:p>
        </p:txBody>
      </p:sp>
      <p:sp>
        <p:nvSpPr>
          <p:cNvPr id="3" name="Content Placeholder 2"/>
          <p:cNvSpPr>
            <a:spLocks noGrp="1"/>
          </p:cNvSpPr>
          <p:nvPr>
            <p:ph idx="1"/>
          </p:nvPr>
        </p:nvSpPr>
        <p:spPr>
          <a:xfrm>
            <a:off x="581193" y="1990715"/>
            <a:ext cx="11029615" cy="3678303"/>
          </a:xfrm>
        </p:spPr>
        <p:txBody>
          <a:bodyPr>
            <a:noAutofit/>
          </a:bodyPr>
          <a:lstStyle/>
          <a:p>
            <a:pPr marL="0" indent="269875" algn="just">
              <a:lnSpc>
                <a:spcPct val="150000"/>
              </a:lnSpc>
            </a:pPr>
            <a:r>
              <a:rPr lang="en-US" sz="2400" dirty="0" err="1">
                <a:solidFill>
                  <a:schemeClr val="tx1"/>
                </a:solidFill>
                <a:latin typeface="Times New Roman" panose="02020603050405020304" pitchFamily="18" charset="0"/>
                <a:cs typeface="Times New Roman" panose="02020603050405020304" pitchFamily="18" charset="0"/>
              </a:rPr>
              <a:t>Thuật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toán</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gồm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các</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bước</a:t>
            </a:r>
            <a:r>
              <a:rPr lang="en-US" sz="2400" dirty="0">
                <a:solidFill>
                  <a:schemeClr val="tx1"/>
                </a:solidFill>
                <a:latin typeface="Times New Roman" panose="02020603050405020304" pitchFamily="18" charset="0"/>
                <a:cs typeface="Times New Roman" panose="02020603050405020304" pitchFamily="18" charset="0"/>
              </a:rPr>
              <a:t>:</a:t>
            </a:r>
          </a:p>
          <a:p>
            <a:pPr marL="0" indent="269875" algn="just">
              <a:lnSpc>
                <a:spcPct val="150000"/>
              </a:lnSpc>
              <a:buNone/>
            </a:pPr>
            <a:r>
              <a:rPr lang="en-US" sz="2400" dirty="0" err="1">
                <a:solidFill>
                  <a:schemeClr val="tx1"/>
                </a:solidFill>
                <a:latin typeface="Times New Roman" panose="02020603050405020304" pitchFamily="18" charset="0"/>
                <a:cs typeface="Times New Roman" panose="02020603050405020304" pitchFamily="18" charset="0"/>
              </a:rPr>
              <a:t>Bước</a:t>
            </a:r>
            <a:r>
              <a:rPr lang="en-US" sz="2400" dirty="0">
                <a:solidFill>
                  <a:schemeClr val="tx1"/>
                </a:solidFill>
                <a:latin typeface="Times New Roman" panose="02020603050405020304" pitchFamily="18" charset="0"/>
                <a:cs typeface="Times New Roman" panose="02020603050405020304" pitchFamily="18" charset="0"/>
              </a:rPr>
              <a:t> 1: </a:t>
            </a:r>
            <a:r>
              <a:rPr lang="en-US" sz="2400" dirty="0" err="1">
                <a:solidFill>
                  <a:schemeClr val="tx1"/>
                </a:solidFill>
                <a:latin typeface="Times New Roman" panose="02020603050405020304" pitchFamily="18" charset="0"/>
                <a:cs typeface="Times New Roman" panose="02020603050405020304" pitchFamily="18" charset="0"/>
              </a:rPr>
              <a:t>Xét</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hướng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khi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người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chơi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bấm</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mũi</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tên,ta</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sẽ</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có</a:t>
            </a:r>
            <a:r>
              <a:rPr lang="en-US" sz="2400" dirty="0">
                <a:solidFill>
                  <a:schemeClr val="tx1"/>
                </a:solidFill>
                <a:latin typeface="Times New Roman" panose="02020603050405020304" pitchFamily="18" charset="0"/>
                <a:cs typeface="Times New Roman" panose="02020603050405020304" pitchFamily="18" charset="0"/>
              </a:rPr>
              <a:t> 4 </a:t>
            </a:r>
            <a:r>
              <a:rPr lang="en-US" sz="2400" dirty="0" err="1">
                <a:solidFill>
                  <a:schemeClr val="tx1"/>
                </a:solidFill>
                <a:latin typeface="Times New Roman" panose="02020603050405020304" pitchFamily="18" charset="0"/>
                <a:cs typeface="Times New Roman" panose="02020603050405020304" pitchFamily="18" charset="0"/>
              </a:rPr>
              <a:t>trường</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hợp</a:t>
            </a:r>
            <a:r>
              <a:rPr lang="en-US" sz="2400" dirty="0">
                <a:solidFill>
                  <a:schemeClr val="tx1"/>
                </a:solidFill>
                <a:latin typeface="Times New Roman" panose="02020603050405020304" pitchFamily="18" charset="0"/>
                <a:cs typeface="Times New Roman" panose="02020603050405020304" pitchFamily="18" charset="0"/>
              </a:rPr>
              <a:t> </a:t>
            </a:r>
            <a:r>
              <a:rPr lang="en-US" sz="2400" dirty="0" err="1">
                <a:solidFill>
                  <a:schemeClr val="tx1"/>
                </a:solidFill>
                <a:latin typeface="Times New Roman" panose="02020603050405020304" pitchFamily="18" charset="0"/>
                <a:cs typeface="Times New Roman" panose="02020603050405020304" pitchFamily="18" charset="0"/>
              </a:rPr>
              <a:t>left,right,up,down</a:t>
            </a:r>
            <a:r>
              <a:rPr lang="en-US" sz="2400" dirty="0">
                <a:solidFill>
                  <a:schemeClr val="tx1"/>
                </a:solidFill>
                <a:latin typeface="Times New Roman" panose="02020603050405020304" pitchFamily="18" charset="0"/>
                <a:cs typeface="Times New Roman" panose="02020603050405020304" pitchFamily="18" charset="0"/>
              </a:rPr>
              <a:t>.</a:t>
            </a:r>
          </a:p>
          <a:p>
            <a:pPr marL="0" indent="269875" algn="just">
              <a:lnSpc>
                <a:spcPct val="150000"/>
              </a:lnSpc>
              <a:buNone/>
            </a:pP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Bước</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2: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chạy</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vòng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lặp</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và</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xét</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từng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khối</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ngược</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chiều</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với</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hướng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để</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tìm</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ra</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khoảng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cách</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và</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ô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cần</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merge.</a:t>
            </a:r>
          </a:p>
          <a:p>
            <a:pPr marL="0" indent="269875" algn="just">
              <a:lnSpc>
                <a:spcPct val="150000"/>
              </a:lnSpc>
              <a:buNone/>
            </a:pP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Bước</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3: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những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ô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nào</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đánh</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dấu</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cần</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merge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thì</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merge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còn</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không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thì</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dồn</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theo</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hướng</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mũi</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r>
              <a:rPr lang="en-US" sz="2400" dirty="0" err="1">
                <a:solidFill>
                  <a:schemeClr val="tx1"/>
                </a:solidFill>
                <a:latin typeface="Times New Roman" panose="02020603050405020304" pitchFamily="18" charset="0"/>
                <a:cs typeface="Times New Roman" panose="02020603050405020304" pitchFamily="18" charset="0"/>
                <a:sym typeface="Wingdings" panose="05000000000000000000" pitchFamily="2" charset="2"/>
              </a:rPr>
              <a:t>tên</a:t>
            </a:r>
            <a:r>
              <a:rPr lang="en-US" sz="2400" dirty="0">
                <a:solidFill>
                  <a:schemeClr val="tx1"/>
                </a:solidFill>
                <a:latin typeface="Times New Roman" panose="02020603050405020304" pitchFamily="18" charset="0"/>
                <a:cs typeface="Times New Roman" panose="02020603050405020304" pitchFamily="18" charset="0"/>
                <a:sym typeface="Wingdings" panose="05000000000000000000" pitchFamily="2" charset="2"/>
              </a:rPr>
              <a:t>. </a:t>
            </a:r>
            <a:endParaRPr lang="en-US" sz="24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43177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xmlns="" id="{BFDA9692-ECDC-4B59-86B2-8C90FDE1A05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536712"/>
            <a:ext cx="12192000" cy="632128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xmlns="" id="{12C05506-42A1-49C0-9D87-081CCD9023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xmlns="" id="{5B040558-A365-4CCE-92FA-5A48CD98F9C9}"/>
              </a:ext>
            </a:extLst>
          </p:cNvPr>
          <p:cNvSpPr>
            <a:spLocks noGrp="1"/>
          </p:cNvSpPr>
          <p:nvPr>
            <p:ph type="title"/>
          </p:nvPr>
        </p:nvSpPr>
        <p:spPr>
          <a:xfrm>
            <a:off x="581192" y="5264487"/>
            <a:ext cx="11029616" cy="718870"/>
          </a:xfrm>
        </p:spPr>
        <p:txBody>
          <a:bodyPr>
            <a:normAutofit/>
          </a:bodyPr>
          <a:lstStyle/>
          <a:p>
            <a:r>
              <a:rPr lang="en-US" dirty="0">
                <a:solidFill>
                  <a:srgbClr val="FFFEFF"/>
                </a:solidFill>
              </a:rPr>
              <a:t>Tổng quan</a:t>
            </a:r>
          </a:p>
        </p:txBody>
      </p:sp>
      <p:graphicFrame>
        <p:nvGraphicFramePr>
          <p:cNvPr id="4" name="Content Placeholder 3" descr="icon SmartArt graphic">
            <a:extLst>
              <a:ext uri="{FF2B5EF4-FFF2-40B4-BE49-F238E27FC236}">
                <a16:creationId xmlns:a16="http://schemas.microsoft.com/office/drawing/2014/main" xmlns="" id="{81E592E1-99DF-4294-A2E9-EF46299BD3F4}"/>
              </a:ext>
            </a:extLst>
          </p:cNvPr>
          <p:cNvGraphicFramePr>
            <a:graphicFrameLocks noGrp="1"/>
          </p:cNvGraphicFramePr>
          <p:nvPr>
            <p:ph idx="1"/>
            <p:extLst>
              <p:ext uri="{D42A27DB-BD31-4B8C-83A1-F6EECF244321}">
                <p14:modId xmlns:p14="http://schemas.microsoft.com/office/powerpoint/2010/main" val="1095703973"/>
              </p:ext>
            </p:extLst>
          </p:nvPr>
        </p:nvGraphicFramePr>
        <p:xfrm>
          <a:off x="645459" y="858445"/>
          <a:ext cx="10903604" cy="39612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03342593"/>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barn(inVertical)">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4"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Thuật</a:t>
            </a:r>
            <a:r>
              <a:rPr lang="en-US" dirty="0"/>
              <a:t> </a:t>
            </a:r>
            <a:r>
              <a:rPr lang="en-US" dirty="0" err="1"/>
              <a:t>toán</a:t>
            </a:r>
            <a:r>
              <a:rPr lang="en-US" dirty="0"/>
              <a:t> 2048</a:t>
            </a:r>
          </a:p>
        </p:txBody>
      </p:sp>
      <p:sp>
        <p:nvSpPr>
          <p:cNvPr id="5" name="Content Placeholder 4"/>
          <p:cNvSpPr>
            <a:spLocks noGrp="1"/>
          </p:cNvSpPr>
          <p:nvPr>
            <p:ph idx="1"/>
          </p:nvPr>
        </p:nvSpPr>
        <p:spPr>
          <a:xfrm>
            <a:off x="431321" y="1857850"/>
            <a:ext cx="11179487" cy="928482"/>
          </a:xfrm>
        </p:spPr>
        <p:txBody>
          <a:bodyPr>
            <a:normAutofit/>
          </a:bodyPr>
          <a:lstStyle/>
          <a:p>
            <a:r>
              <a:rPr lang="en-US" sz="3000" dirty="0" err="1">
                <a:solidFill>
                  <a:schemeClr val="tx1"/>
                </a:solidFill>
                <a:latin typeface="Times New Roman" panose="02020603050405020304" pitchFamily="18" charset="0"/>
                <a:cs typeface="Times New Roman" panose="02020603050405020304" pitchFamily="18" charset="0"/>
              </a:rPr>
              <a:t>Ví</a:t>
            </a:r>
            <a:r>
              <a:rPr lang="en-US" sz="3000" dirty="0">
                <a:solidFill>
                  <a:schemeClr val="tx1"/>
                </a:solidFill>
                <a:latin typeface="Times New Roman" panose="02020603050405020304" pitchFamily="18" charset="0"/>
                <a:cs typeface="Times New Roman" panose="02020603050405020304" pitchFamily="18" charset="0"/>
              </a:rPr>
              <a:t> </a:t>
            </a:r>
            <a:r>
              <a:rPr lang="en-US" sz="3000" dirty="0" err="1">
                <a:solidFill>
                  <a:schemeClr val="tx1"/>
                </a:solidFill>
                <a:latin typeface="Times New Roman" panose="02020603050405020304" pitchFamily="18" charset="0"/>
                <a:cs typeface="Times New Roman" panose="02020603050405020304" pitchFamily="18" charset="0"/>
              </a:rPr>
              <a:t>dụ</a:t>
            </a:r>
            <a:r>
              <a:rPr lang="en-US" sz="3000" dirty="0">
                <a:solidFill>
                  <a:schemeClr val="tx1"/>
                </a:solidFill>
                <a:latin typeface="Times New Roman" panose="02020603050405020304" pitchFamily="18" charset="0"/>
                <a:cs typeface="Times New Roman" panose="02020603050405020304" pitchFamily="18" charset="0"/>
              </a:rPr>
              <a:t> </a:t>
            </a:r>
            <a:r>
              <a:rPr lang="en-US" sz="3000" dirty="0" err="1">
                <a:solidFill>
                  <a:schemeClr val="tx1"/>
                </a:solidFill>
                <a:latin typeface="Times New Roman" panose="02020603050405020304" pitchFamily="18" charset="0"/>
                <a:cs typeface="Times New Roman" panose="02020603050405020304" pitchFamily="18" charset="0"/>
              </a:rPr>
              <a:t>cho</a:t>
            </a:r>
            <a:r>
              <a:rPr lang="en-US" sz="3000" dirty="0">
                <a:solidFill>
                  <a:schemeClr val="tx1"/>
                </a:solidFill>
                <a:latin typeface="Times New Roman" panose="02020603050405020304" pitchFamily="18" charset="0"/>
                <a:cs typeface="Times New Roman" panose="02020603050405020304" pitchFamily="18" charset="0"/>
              </a:rPr>
              <a:t> </a:t>
            </a:r>
            <a:r>
              <a:rPr lang="en-US" sz="3000" dirty="0" err="1">
                <a:solidFill>
                  <a:schemeClr val="tx1"/>
                </a:solidFill>
                <a:latin typeface="Times New Roman" panose="02020603050405020304" pitchFamily="18" charset="0"/>
                <a:cs typeface="Times New Roman" panose="02020603050405020304" pitchFamily="18" charset="0"/>
              </a:rPr>
              <a:t>thuật</a:t>
            </a:r>
            <a:r>
              <a:rPr lang="en-US" sz="3000" dirty="0">
                <a:solidFill>
                  <a:schemeClr val="tx1"/>
                </a:solidFill>
                <a:latin typeface="Times New Roman" panose="02020603050405020304" pitchFamily="18" charset="0"/>
                <a:cs typeface="Times New Roman" panose="02020603050405020304" pitchFamily="18" charset="0"/>
              </a:rPr>
              <a:t> </a:t>
            </a:r>
            <a:r>
              <a:rPr lang="en-US" sz="3000" dirty="0" err="1">
                <a:solidFill>
                  <a:schemeClr val="tx1"/>
                </a:solidFill>
                <a:latin typeface="Times New Roman" panose="02020603050405020304" pitchFamily="18" charset="0"/>
                <a:cs typeface="Times New Roman" panose="02020603050405020304" pitchFamily="18" charset="0"/>
              </a:rPr>
              <a:t>toán</a:t>
            </a:r>
            <a:r>
              <a:rPr lang="en-US" sz="3000" dirty="0">
                <a:solidFill>
                  <a:schemeClr val="tx1"/>
                </a:solidFill>
                <a:latin typeface="Times New Roman" panose="02020603050405020304" pitchFamily="18" charset="0"/>
                <a:cs typeface="Times New Roman" panose="02020603050405020304" pitchFamily="18" charset="0"/>
              </a:rPr>
              <a:t>:</a:t>
            </a:r>
            <a:endParaRPr lang="en-US" sz="3000" dirty="0">
              <a:solidFill>
                <a:schemeClr val="tx1"/>
              </a:solidFill>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2"/>
          <a:stretch>
            <a:fillRect/>
          </a:stretch>
        </p:blipFill>
        <p:spPr>
          <a:xfrm>
            <a:off x="4556275" y="1857850"/>
            <a:ext cx="5217453" cy="4180642"/>
          </a:xfrm>
          <a:prstGeom prst="rect">
            <a:avLst/>
          </a:prstGeom>
        </p:spPr>
      </p:pic>
    </p:spTree>
    <p:extLst>
      <p:ext uri="{BB962C8B-B14F-4D97-AF65-F5344CB8AC3E}">
        <p14:creationId xmlns:p14="http://schemas.microsoft.com/office/powerpoint/2010/main" val="2433809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fade">
                                      <p:cBhvr>
                                        <p:cTn id="13" dur="1000"/>
                                        <p:tgtEl>
                                          <p:spTgt spid="9"/>
                                        </p:tgtEl>
                                      </p:cBhvr>
                                    </p:animEffect>
                                    <p:anim calcmode="lin" valueType="num">
                                      <p:cBhvr>
                                        <p:cTn id="14" dur="1000" fill="hold"/>
                                        <p:tgtEl>
                                          <p:spTgt spid="9"/>
                                        </p:tgtEl>
                                        <p:attrNameLst>
                                          <p:attrName>ppt_x</p:attrName>
                                        </p:attrNameLst>
                                      </p:cBhvr>
                                      <p:tavLst>
                                        <p:tav tm="0">
                                          <p:val>
                                            <p:strVal val="#ppt_x"/>
                                          </p:val>
                                        </p:tav>
                                        <p:tav tm="100000">
                                          <p:val>
                                            <p:strVal val="#ppt_x"/>
                                          </p:val>
                                        </p:tav>
                                      </p:tavLst>
                                    </p:anim>
                                    <p:anim calcmode="lin" valueType="num">
                                      <p:cBhvr>
                                        <p:cTn id="1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gital Connections">
            <a:extLst>
              <a:ext uri="{FF2B5EF4-FFF2-40B4-BE49-F238E27FC236}">
                <a16:creationId xmlns:a16="http://schemas.microsoft.com/office/drawing/2014/main" xmlns="" id="{39E78A25-58A4-40E7-BF71-EC005A2F030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sp>
        <p:nvSpPr>
          <p:cNvPr id="5" name="Rectangle 4">
            <a:extLst>
              <a:ext uri="{FF2B5EF4-FFF2-40B4-BE49-F238E27FC236}">
                <a16:creationId xmlns:a16="http://schemas.microsoft.com/office/drawing/2014/main" xmlns="" id="{DC89EF65-EE4B-42BE-B50A-6970FBBC6D12}"/>
              </a:ext>
            </a:extLst>
          </p:cNvPr>
          <p:cNvSpPr/>
          <p:nvPr/>
        </p:nvSpPr>
        <p:spPr>
          <a:xfrm>
            <a:off x="2644587" y="1954306"/>
            <a:ext cx="6311153" cy="294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imes New Roman" panose="02020603050405020304" pitchFamily="18" charset="0"/>
                <a:cs typeface="Times New Roman" panose="02020603050405020304" pitchFamily="18" charset="0"/>
              </a:rPr>
              <a:t>KẾT LUẬN</a:t>
            </a:r>
          </a:p>
        </p:txBody>
      </p:sp>
    </p:spTree>
    <p:extLst>
      <p:ext uri="{BB962C8B-B14F-4D97-AF65-F5344CB8AC3E}">
        <p14:creationId xmlns:p14="http://schemas.microsoft.com/office/powerpoint/2010/main" val="345129104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EECC995-7B9B-4965-BE90-7A21E17157CB}"/>
              </a:ext>
            </a:extLst>
          </p:cNvPr>
          <p:cNvSpPr>
            <a:spLocks noGrp="1"/>
          </p:cNvSpPr>
          <p:nvPr>
            <p:ph type="title"/>
          </p:nvPr>
        </p:nvSpPr>
        <p:spPr>
          <a:xfrm>
            <a:off x="581193" y="729658"/>
            <a:ext cx="11029616" cy="988332"/>
          </a:xfrm>
        </p:spPr>
        <p:txBody>
          <a:bodyPr/>
          <a:lstStyle/>
          <a:p>
            <a:r>
              <a:rPr lang="en-US" dirty="0" err="1">
                <a:latin typeface="Times New Roman" panose="02020603050405020304" pitchFamily="18" charset="0"/>
                <a:cs typeface="Times New Roman" panose="02020603050405020304" pitchFamily="18" charset="0"/>
              </a:rPr>
              <a:t>Ưu</a:t>
            </a:r>
            <a:r>
              <a:rPr lang="en-US" dirty="0">
                <a:latin typeface="Times New Roman" panose="02020603050405020304" pitchFamily="18" charset="0"/>
                <a:cs typeface="Times New Roman" panose="02020603050405020304" pitchFamily="18" charset="0"/>
              </a:rPr>
              <a:t> điểm và </a:t>
            </a:r>
            <a:r>
              <a:rPr lang="en-US" dirty="0" err="1">
                <a:latin typeface="Times New Roman" panose="02020603050405020304" pitchFamily="18" charset="0"/>
                <a:cs typeface="Times New Roman" panose="02020603050405020304" pitchFamily="18" charset="0"/>
              </a:rPr>
              <a:t>nh</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ợc</a:t>
            </a:r>
            <a:r>
              <a:rPr lang="en-US" dirty="0">
                <a:latin typeface="Times New Roman" panose="02020603050405020304" pitchFamily="18" charset="0"/>
                <a:cs typeface="Times New Roman" panose="02020603050405020304" pitchFamily="18" charset="0"/>
              </a:rPr>
              <a:t> điểm</a:t>
            </a:r>
          </a:p>
        </p:txBody>
      </p:sp>
      <p:sp>
        <p:nvSpPr>
          <p:cNvPr id="4" name="Text Placeholder 3">
            <a:extLst>
              <a:ext uri="{FF2B5EF4-FFF2-40B4-BE49-F238E27FC236}">
                <a16:creationId xmlns:a16="http://schemas.microsoft.com/office/drawing/2014/main" xmlns="" id="{6642D2EC-75B0-4840-AABC-1F6CD5E81B8E}"/>
              </a:ext>
            </a:extLst>
          </p:cNvPr>
          <p:cNvSpPr>
            <a:spLocks noGrp="1"/>
          </p:cNvSpPr>
          <p:nvPr>
            <p:ph type="body" idx="1"/>
          </p:nvPr>
        </p:nvSpPr>
        <p:spPr>
          <a:xfrm>
            <a:off x="887219" y="2250892"/>
            <a:ext cx="5087075" cy="536005"/>
          </a:xfrm>
        </p:spPr>
        <p:txBody>
          <a:bodyPr/>
          <a:lstStyle/>
          <a:p>
            <a:r>
              <a:rPr lang="en-US" dirty="0" err="1">
                <a:latin typeface="Times New Roman" panose="02020603050405020304" pitchFamily="18" charset="0"/>
                <a:cs typeface="Times New Roman" panose="02020603050405020304" pitchFamily="18" charset="0"/>
              </a:rPr>
              <a:t>Ưu</a:t>
            </a:r>
            <a:r>
              <a:rPr lang="en-US" dirty="0">
                <a:latin typeface="Times New Roman" panose="02020603050405020304" pitchFamily="18" charset="0"/>
                <a:cs typeface="Times New Roman" panose="02020603050405020304" pitchFamily="18" charset="0"/>
              </a:rPr>
              <a:t> điểm</a:t>
            </a:r>
          </a:p>
        </p:txBody>
      </p:sp>
      <p:sp>
        <p:nvSpPr>
          <p:cNvPr id="5" name="Content Placeholder 4">
            <a:extLst>
              <a:ext uri="{FF2B5EF4-FFF2-40B4-BE49-F238E27FC236}">
                <a16:creationId xmlns:a16="http://schemas.microsoft.com/office/drawing/2014/main" xmlns="" id="{DA341CAF-CC73-4C67-97F8-C93FCE8D91EC}"/>
              </a:ext>
            </a:extLst>
          </p:cNvPr>
          <p:cNvSpPr>
            <a:spLocks noGrp="1"/>
          </p:cNvSpPr>
          <p:nvPr>
            <p:ph sz="half" idx="2"/>
          </p:nvPr>
        </p:nvSpPr>
        <p:spPr>
          <a:xfrm>
            <a:off x="887219" y="2926052"/>
            <a:ext cx="5393100" cy="3411995"/>
          </a:xfrm>
        </p:spPr>
        <p:txBody>
          <a:bodyPr>
            <a:normAutofit/>
          </a:bodyPr>
          <a:lstStyle/>
          <a:p>
            <a:r>
              <a:rPr lang="vi-VN" dirty="0">
                <a:latin typeface="Times New Roman" panose="02020603050405020304" pitchFamily="18" charset="0"/>
                <a:cs typeface="Times New Roman" panose="02020603050405020304" pitchFamily="18" charset="0"/>
              </a:rPr>
              <a:t>Dễ dàng chơi ở </a:t>
            </a:r>
            <a:r>
              <a:rPr lang="en-US" dirty="0">
                <a:latin typeface="Times New Roman" panose="02020603050405020304" pitchFamily="18" charset="0"/>
                <a:cs typeface="Times New Roman" panose="02020603050405020304" pitchFamily="18" charset="0"/>
              </a:rPr>
              <a:t>với mọi </a:t>
            </a:r>
            <a:r>
              <a:rPr lang="vi-VN" dirty="0">
                <a:latin typeface="Times New Roman" panose="02020603050405020304" pitchFamily="18" charset="0"/>
                <a:cs typeface="Times New Roman" panose="02020603050405020304" pitchFamily="18" charset="0"/>
              </a:rPr>
              <a:t>thiết bị (</a:t>
            </a:r>
            <a:r>
              <a:rPr lang="vi-VN" dirty="0" smtClean="0">
                <a:latin typeface="Times New Roman" panose="02020603050405020304" pitchFamily="18" charset="0"/>
                <a:cs typeface="Times New Roman" panose="02020603050405020304" pitchFamily="18" charset="0"/>
              </a:rPr>
              <a:t>PC, </a:t>
            </a:r>
            <a:r>
              <a:rPr lang="vi-VN" dirty="0">
                <a:latin typeface="Times New Roman" panose="02020603050405020304" pitchFamily="18" charset="0"/>
                <a:cs typeface="Times New Roman" panose="02020603050405020304" pitchFamily="18" charset="0"/>
              </a:rPr>
              <a:t>Tablet, Laptop</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Ít t</a:t>
            </a:r>
            <a:r>
              <a:rPr lang="vi-VN" dirty="0">
                <a:latin typeface="Times New Roman" panose="02020603050405020304" pitchFamily="18" charset="0"/>
                <a:cs typeface="Times New Roman" panose="02020603050405020304" pitchFamily="18" charset="0"/>
              </a:rPr>
              <a:t>iêu tốn dung lượng bộ nhớ</a:t>
            </a:r>
          </a:p>
          <a:p>
            <a:r>
              <a:rPr lang="vi-VN" dirty="0">
                <a:latin typeface="Times New Roman" panose="02020603050405020304" pitchFamily="18" charset="0"/>
                <a:cs typeface="Times New Roman" panose="02020603050405020304" pitchFamily="18" charset="0"/>
              </a:rPr>
              <a:t>Giao diện đơn giản, dễ nhìn</a:t>
            </a:r>
            <a:r>
              <a:rPr lang="en-US" dirty="0">
                <a:latin typeface="Times New Roman" panose="02020603050405020304" pitchFamily="18" charset="0"/>
                <a:cs typeface="Times New Roman" panose="02020603050405020304" pitchFamily="18" charset="0"/>
              </a:rPr>
              <a:t>, không màu </a:t>
            </a:r>
            <a:r>
              <a:rPr lang="en-US" dirty="0" err="1">
                <a:latin typeface="Times New Roman" panose="02020603050405020304" pitchFamily="18" charset="0"/>
                <a:cs typeface="Times New Roman" panose="02020603050405020304" pitchFamily="18" charset="0"/>
              </a:rPr>
              <a:t>mè</a:t>
            </a:r>
            <a:endParaRPr lang="en-US" dirty="0">
              <a:latin typeface="Times New Roman" panose="02020603050405020304" pitchFamily="18" charset="0"/>
              <a:cs typeface="Times New Roman" panose="02020603050405020304" pitchFamily="18" charset="0"/>
            </a:endParaRPr>
          </a:p>
        </p:txBody>
      </p:sp>
      <p:sp>
        <p:nvSpPr>
          <p:cNvPr id="6" name="Text Placeholder 5">
            <a:extLst>
              <a:ext uri="{FF2B5EF4-FFF2-40B4-BE49-F238E27FC236}">
                <a16:creationId xmlns:a16="http://schemas.microsoft.com/office/drawing/2014/main" xmlns="" id="{77AF2A81-DEF1-4CF8-AB38-14909FED53FB}"/>
              </a:ext>
            </a:extLst>
          </p:cNvPr>
          <p:cNvSpPr>
            <a:spLocks noGrp="1"/>
          </p:cNvSpPr>
          <p:nvPr>
            <p:ph type="body" sz="quarter" idx="3"/>
          </p:nvPr>
        </p:nvSpPr>
        <p:spPr>
          <a:xfrm>
            <a:off x="6523735" y="2250892"/>
            <a:ext cx="5087073" cy="553373"/>
          </a:xfrm>
        </p:spPr>
        <p:txBody>
          <a:bodyPr/>
          <a:lstStyle/>
          <a:p>
            <a:r>
              <a:rPr lang="en-US" dirty="0">
                <a:latin typeface="Times New Roman" panose="02020603050405020304" pitchFamily="18" charset="0"/>
                <a:cs typeface="Times New Roman" panose="02020603050405020304" pitchFamily="18" charset="0"/>
              </a:rPr>
              <a:t>Nh</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ợc</a:t>
            </a:r>
            <a:r>
              <a:rPr lang="en-US" dirty="0">
                <a:latin typeface="Times New Roman" panose="02020603050405020304" pitchFamily="18" charset="0"/>
                <a:cs typeface="Times New Roman" panose="02020603050405020304" pitchFamily="18" charset="0"/>
              </a:rPr>
              <a:t> điểm</a:t>
            </a:r>
          </a:p>
        </p:txBody>
      </p:sp>
      <p:sp>
        <p:nvSpPr>
          <p:cNvPr id="7" name="Content Placeholder 6">
            <a:extLst>
              <a:ext uri="{FF2B5EF4-FFF2-40B4-BE49-F238E27FC236}">
                <a16:creationId xmlns:a16="http://schemas.microsoft.com/office/drawing/2014/main" xmlns="" id="{FD7D93D6-514B-4E57-9034-9989AD656912}"/>
              </a:ext>
            </a:extLst>
          </p:cNvPr>
          <p:cNvSpPr>
            <a:spLocks noGrp="1"/>
          </p:cNvSpPr>
          <p:nvPr>
            <p:ph sz="quarter" idx="4"/>
          </p:nvPr>
        </p:nvSpPr>
        <p:spPr>
          <a:xfrm>
            <a:off x="6217709" y="2926052"/>
            <a:ext cx="5393100" cy="3411995"/>
          </a:xfrm>
        </p:spPr>
        <p:txBody>
          <a:bodyPr>
            <a:normAutofit/>
          </a:bodyPr>
          <a:lstStyle/>
          <a:p>
            <a:r>
              <a:rPr lang="vi-VN" dirty="0" smtClean="0">
                <a:latin typeface="Times New Roman" panose="02020603050405020304" pitchFamily="18" charset="0"/>
                <a:cs typeface="Times New Roman" panose="02020603050405020304" pitchFamily="18" charset="0"/>
              </a:rPr>
              <a:t>Không </a:t>
            </a:r>
            <a:r>
              <a:rPr lang="vi-VN" dirty="0">
                <a:latin typeface="Times New Roman" panose="02020603050405020304" pitchFamily="18" charset="0"/>
                <a:cs typeface="Times New Roman" panose="02020603050405020304" pitchFamily="18" charset="0"/>
              </a:rPr>
              <a:t>có Internet thì sẽ ko chơi được</a:t>
            </a:r>
          </a:p>
          <a:p>
            <a:r>
              <a:rPr lang="vi-VN" dirty="0">
                <a:latin typeface="Times New Roman" panose="02020603050405020304" pitchFamily="18" charset="0"/>
                <a:cs typeface="Times New Roman" panose="02020603050405020304" pitchFamily="18" charset="0"/>
              </a:rPr>
              <a:t>Code chưa tối ưu hóa tốt</a:t>
            </a:r>
            <a:r>
              <a:rPr lang="en-US" dirty="0">
                <a:latin typeface="Times New Roman" panose="02020603050405020304" pitchFamily="18" charset="0"/>
                <a:cs typeface="Times New Roman" panose="02020603050405020304" pitchFamily="18" charset="0"/>
              </a:rPr>
              <a:t> </a:t>
            </a:r>
          </a:p>
          <a:p>
            <a:r>
              <a:rPr lang="en-US" dirty="0" err="1">
                <a:latin typeface="Times New Roman" panose="02020603050405020304" pitchFamily="18" charset="0"/>
                <a:cs typeface="Times New Roman" panose="02020603050405020304" pitchFamily="18" charset="0"/>
              </a:rPr>
              <a:t>Chưa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lưu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được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tên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điểm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của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người</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chơi</a:t>
            </a:r>
            <a:endParaRPr lang="en-US" dirty="0" smtClean="0">
              <a:latin typeface="Times New Roman" panose="02020603050405020304" pitchFamily="18" charset="0"/>
              <a:cs typeface="Times New Roman" panose="02020603050405020304" pitchFamily="18" charset="0"/>
            </a:endParaRPr>
          </a:p>
          <a:p>
            <a:r>
              <a:rPr lang="en-US" dirty="0" err="1" smtClean="0">
                <a:latin typeface="Times New Roman" panose="02020603050405020304" pitchFamily="18" charset="0"/>
                <a:cs typeface="Times New Roman" panose="02020603050405020304" pitchFamily="18" charset="0"/>
              </a:rPr>
              <a:t>Vẫn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chưa</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chạy</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tốt</a:t>
            </a:r>
            <a:r>
              <a:rPr lang="en-US" dirty="0" smtClean="0">
                <a:latin typeface="Times New Roman" panose="02020603050405020304" pitchFamily="18" charset="0"/>
                <a:cs typeface="Times New Roman" panose="02020603050405020304" pitchFamily="18" charset="0"/>
              </a:rPr>
              <a:t> ở smartphone</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913811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randombar(horizontal)">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randombar(horizontal)">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2" end="2"/>
                                            </p:txEl>
                                          </p:spTgt>
                                        </p:tgtEl>
                                        <p:attrNameLst>
                                          <p:attrName>style.visibility</p:attrName>
                                        </p:attrNameLst>
                                      </p:cBhvr>
                                      <p:to>
                                        <p:strVal val="visible"/>
                                      </p:to>
                                    </p:set>
                                    <p:animEffect transition="in" filter="fade">
                                      <p:cBhvr>
                                        <p:cTn id="17" dur="500"/>
                                        <p:tgtEl>
                                          <p:spTgt spid="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barn(inVertical)">
                                      <p:cBhvr>
                                        <p:cTn id="22" dur="500"/>
                                        <p:tgtEl>
                                          <p:spTgt spid="7">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fade">
                                      <p:cBhvr>
                                        <p:cTn id="27" dur="500"/>
                                        <p:tgtEl>
                                          <p:spTgt spid="7">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2" end="2"/>
                                            </p:txEl>
                                          </p:spTgt>
                                        </p:tgtEl>
                                        <p:attrNameLst>
                                          <p:attrName>style.visibility</p:attrName>
                                        </p:attrNameLst>
                                      </p:cBhvr>
                                      <p:to>
                                        <p:strVal val="visible"/>
                                      </p:to>
                                    </p:set>
                                    <p:animEffect transition="in" filter="fade">
                                      <p:cBhvr>
                                        <p:cTn id="32" dur="500"/>
                                        <p:tgtEl>
                                          <p:spTgt spid="7">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animEffect transition="in" filter="fade">
                                      <p:cBhvr>
                                        <p:cTn id="37" dur="500"/>
                                        <p:tgtEl>
                                          <p:spTgt spid="7">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B706C8E-4888-43A6-93B8-A415B34C983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H</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ớng</a:t>
            </a:r>
            <a:r>
              <a:rPr lang="en-US" dirty="0">
                <a:latin typeface="Times New Roman" panose="02020603050405020304" pitchFamily="18" charset="0"/>
                <a:cs typeface="Times New Roman" panose="02020603050405020304" pitchFamily="18" charset="0"/>
              </a:rPr>
              <a:t> phát triển</a:t>
            </a:r>
          </a:p>
        </p:txBody>
      </p:sp>
      <p:sp>
        <p:nvSpPr>
          <p:cNvPr id="3" name="Content Placeholder 2">
            <a:extLst>
              <a:ext uri="{FF2B5EF4-FFF2-40B4-BE49-F238E27FC236}">
                <a16:creationId xmlns:a16="http://schemas.microsoft.com/office/drawing/2014/main" xmlns="" id="{5AFD100A-6B56-456F-A741-6597D0D36089}"/>
              </a:ext>
            </a:extLst>
          </p:cNvPr>
          <p:cNvSpPr>
            <a:spLocks noGrp="1"/>
          </p:cNvSpPr>
          <p:nvPr>
            <p:ph idx="1"/>
          </p:nvPr>
        </p:nvSpPr>
        <p:spPr>
          <a:xfrm>
            <a:off x="581192" y="2180496"/>
            <a:ext cx="11029615" cy="4336845"/>
          </a:xfrm>
        </p:spPr>
        <p:txBody>
          <a:bodyPr/>
          <a:lstStyle/>
          <a:p>
            <a:r>
              <a:rPr lang="en-US" dirty="0" err="1">
                <a:latin typeface="Times New Roman" panose="02020603050405020304" pitchFamily="18" charset="0"/>
                <a:cs typeface="Times New Roman" panose="02020603050405020304" pitchFamily="18" charset="0"/>
              </a:rPr>
              <a:t>Tối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ưu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thuật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toán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để</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chạy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nhanh</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và</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mượt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hơn</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Thêm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nhiều</a:t>
            </a:r>
            <a:r>
              <a:rPr lang="en-US" dirty="0">
                <a:latin typeface="Times New Roman" panose="02020603050405020304" pitchFamily="18" charset="0"/>
                <a:cs typeface="Times New Roman" panose="02020603050405020304" pitchFamily="18" charset="0"/>
              </a:rPr>
              <a:t> game </a:t>
            </a:r>
            <a:r>
              <a:rPr lang="en-US" dirty="0" err="1">
                <a:latin typeface="Times New Roman" panose="02020603050405020304" pitchFamily="18" charset="0"/>
                <a:cs typeface="Times New Roman" panose="02020603050405020304" pitchFamily="18" charset="0"/>
              </a:rPr>
              <a:t>mới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như</a:t>
            </a:r>
            <a:r>
              <a:rPr lang="en-US" dirty="0">
                <a:latin typeface="Times New Roman" panose="02020603050405020304" pitchFamily="18" charset="0"/>
                <a:cs typeface="Times New Roman" panose="02020603050405020304" pitchFamily="18" charset="0"/>
              </a:rPr>
              <a:t> Caro, Auto chess….</a:t>
            </a:r>
            <a:endParaRPr lang="vi-VN" dirty="0">
              <a:latin typeface="Times New Roman" panose="02020603050405020304" pitchFamily="18" charset="0"/>
              <a:cs typeface="Times New Roman" panose="02020603050405020304" pitchFamily="18" charset="0"/>
            </a:endParaRPr>
          </a:p>
          <a:p>
            <a:r>
              <a:rPr lang="vi-VN" dirty="0">
                <a:latin typeface="Times New Roman" panose="02020603050405020304" pitchFamily="18" charset="0"/>
                <a:cs typeface="Times New Roman" panose="02020603050405020304" pitchFamily="18" charset="0"/>
              </a:rPr>
              <a:t>Bảng xếp hạng (Điểm-Time, Tên người chơi, Hạng) sẽ được lưu trên Sever </a:t>
            </a:r>
            <a:r>
              <a:rPr lang="en-US" dirty="0">
                <a:latin typeface="Times New Roman" panose="02020603050405020304" pitchFamily="18" charset="0"/>
                <a:cs typeface="Times New Roman" panose="02020603050405020304" pitchFamily="18" charset="0"/>
              </a:rPr>
              <a:t>và có</a:t>
            </a:r>
            <a:r>
              <a:rPr lang="vi-VN" dirty="0">
                <a:latin typeface="Times New Roman" panose="02020603050405020304" pitchFamily="18" charset="0"/>
                <a:cs typeface="Times New Roman" panose="02020603050405020304" pitchFamily="18" charset="0"/>
              </a:rPr>
              <a:t> DatabaseUser </a:t>
            </a:r>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Cải</a:t>
            </a:r>
            <a:r>
              <a:rPr lang="en-US" dirty="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thiện</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giao diện ng</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ời</a:t>
            </a:r>
            <a:r>
              <a:rPr lang="en-US" dirty="0">
                <a:latin typeface="Times New Roman" panose="02020603050405020304" pitchFamily="18" charset="0"/>
                <a:cs typeface="Times New Roman" panose="02020603050405020304" pitchFamily="18" charset="0"/>
              </a:rPr>
              <a:t> dùng</a:t>
            </a:r>
            <a:endParaRPr lang="vi-VN"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54221686"/>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randombar(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randombar(horizont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379F11E2-8BA5-4C5C-AE7C-361E5EA011F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Numbers">
            <a:extLst>
              <a:ext uri="{FF2B5EF4-FFF2-40B4-BE49-F238E27FC236}">
                <a16:creationId xmlns:a16="http://schemas.microsoft.com/office/drawing/2014/main" xmlns="" id="{A21EA617-6D48-425F-97A8-7FEC82C8F40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2189" r="9642" b="1"/>
          <a:stretch/>
        </p:blipFill>
        <p:spPr>
          <a:xfrm>
            <a:off x="474324" y="713664"/>
            <a:ext cx="7498616" cy="5676901"/>
          </a:xfrm>
          <a:prstGeom prst="rect">
            <a:avLst/>
          </a:prstGeom>
        </p:spPr>
      </p:pic>
      <p:sp>
        <p:nvSpPr>
          <p:cNvPr id="12" name="Rectangle 11">
            <a:extLst>
              <a:ext uri="{FF2B5EF4-FFF2-40B4-BE49-F238E27FC236}">
                <a16:creationId xmlns:a16="http://schemas.microsoft.com/office/drawing/2014/main" xmlns="" id="{7C00E1DA-EC7C-40FC-95E3-11FDCD2E429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xmlns="" id="{0F87E73C-2B1A-4602-BFBE-CFE1E55D9B38}"/>
              </a:ext>
            </a:extLst>
          </p:cNvPr>
          <p:cNvSpPr>
            <a:spLocks noGrp="1"/>
          </p:cNvSpPr>
          <p:nvPr>
            <p:ph type="ctrTitle"/>
          </p:nvPr>
        </p:nvSpPr>
        <p:spPr>
          <a:xfrm>
            <a:off x="474324" y="2252866"/>
            <a:ext cx="7470826" cy="1304366"/>
          </a:xfrm>
        </p:spPr>
        <p:txBody>
          <a:bodyPr>
            <a:noAutofit/>
          </a:bodyPr>
          <a:lstStyle/>
          <a:p>
            <a:pPr algn="ctr"/>
            <a:r>
              <a:rPr lang="en-US" sz="4000" dirty="0">
                <a:solidFill>
                  <a:srgbClr val="FFFF00"/>
                </a:solidFill>
              </a:rPr>
              <a:t>Thank  You for  watching</a:t>
            </a:r>
          </a:p>
        </p:txBody>
      </p:sp>
      <p:grpSp>
        <p:nvGrpSpPr>
          <p:cNvPr id="14" name="Group 13">
            <a:extLst>
              <a:ext uri="{FF2B5EF4-FFF2-40B4-BE49-F238E27FC236}">
                <a16:creationId xmlns:a16="http://schemas.microsoft.com/office/drawing/2014/main" xmlns="" id="{9A421166-2996-41A7-B094-AE5316F347DD}"/>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xmlns="" id="{FDBB1B92-A3EB-43E4-8FAB-D20E8ED14CEF}"/>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xmlns="" id="{3F3972F4-FE7E-48EA-AAD8-9BE5750A6672}"/>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221614E5-870B-4D5E-A43B-8FF7E5323484}"/>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8" name="Rectangle 7">
            <a:extLst>
              <a:ext uri="{FF2B5EF4-FFF2-40B4-BE49-F238E27FC236}">
                <a16:creationId xmlns:a16="http://schemas.microsoft.com/office/drawing/2014/main" xmlns="" id="{561834D6-8860-47F4-96BB-ED9031F06639}"/>
              </a:ext>
            </a:extLst>
          </p:cNvPr>
          <p:cNvSpPr/>
          <p:nvPr/>
        </p:nvSpPr>
        <p:spPr>
          <a:xfrm>
            <a:off x="474324" y="2823882"/>
            <a:ext cx="7470826" cy="733350"/>
          </a:xfrm>
          <a:prstGeom prst="rect">
            <a:avLst/>
          </a:prstGeom>
          <a:noFill/>
          <a:ln w="76200">
            <a:solidFill>
              <a:schemeClr val="bg2">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a:extLst>
              <a:ext uri="{FF2B5EF4-FFF2-40B4-BE49-F238E27FC236}">
                <a16:creationId xmlns:a16="http://schemas.microsoft.com/office/drawing/2014/main" xmlns="" id="{7692071B-D989-495E-B771-6B6974617A12}"/>
              </a:ext>
            </a:extLst>
          </p:cNvPr>
          <p:cNvSpPr txBox="1"/>
          <p:nvPr/>
        </p:nvSpPr>
        <p:spPr>
          <a:xfrm>
            <a:off x="8299707" y="2823882"/>
            <a:ext cx="2947771" cy="707886"/>
          </a:xfrm>
          <a:prstGeom prst="rect">
            <a:avLst/>
          </a:prstGeom>
          <a:noFill/>
        </p:spPr>
        <p:txBody>
          <a:bodyPr wrap="square" rtlCol="0">
            <a:spAutoFit/>
          </a:bodyPr>
          <a:lstStyle/>
          <a:p>
            <a:r>
              <a:rPr lang="en-US" sz="4000" dirty="0">
                <a:solidFill>
                  <a:schemeClr val="bg1"/>
                </a:solidFill>
              </a:rPr>
              <a:t>THE END….</a:t>
            </a:r>
          </a:p>
        </p:txBody>
      </p:sp>
    </p:spTree>
    <p:extLst>
      <p:ext uri="{BB962C8B-B14F-4D97-AF65-F5344CB8AC3E}">
        <p14:creationId xmlns:p14="http://schemas.microsoft.com/office/powerpoint/2010/main" val="3501347425"/>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AE411D23-6E9B-400C-AF45-A5C557506EEE}"/>
              </a:ext>
            </a:extLst>
          </p:cNvPr>
          <p:cNvSpPr>
            <a:spLocks noGrp="1"/>
          </p:cNvSpPr>
          <p:nvPr>
            <p:ph type="ctrTitle"/>
          </p:nvPr>
        </p:nvSpPr>
        <p:spPr/>
        <p:txBody>
          <a:bodyPr/>
          <a:lstStyle/>
          <a:p>
            <a:endParaRPr lang="en-US"/>
          </a:p>
        </p:txBody>
      </p:sp>
      <p:sp>
        <p:nvSpPr>
          <p:cNvPr id="5" name="Subtitle 4">
            <a:extLst>
              <a:ext uri="{FF2B5EF4-FFF2-40B4-BE49-F238E27FC236}">
                <a16:creationId xmlns:a16="http://schemas.microsoft.com/office/drawing/2014/main" xmlns="" id="{D41793AD-73BD-401B-AD50-9BD3E0EA9B8E}"/>
              </a:ext>
            </a:extLst>
          </p:cNvPr>
          <p:cNvSpPr>
            <a:spLocks noGrp="1"/>
          </p:cNvSpPr>
          <p:nvPr>
            <p:ph type="subTitle" idx="1"/>
          </p:nvPr>
        </p:nvSpPr>
        <p:spPr/>
        <p:txBody>
          <a:bodyPr/>
          <a:lstStyle/>
          <a:p>
            <a:endParaRPr lang="en-US"/>
          </a:p>
        </p:txBody>
      </p:sp>
      <p:pic>
        <p:nvPicPr>
          <p:cNvPr id="6" name="Picture 5" descr="Digital Connections">
            <a:extLst>
              <a:ext uri="{FF2B5EF4-FFF2-40B4-BE49-F238E27FC236}">
                <a16:creationId xmlns:a16="http://schemas.microsoft.com/office/drawing/2014/main" xmlns="" id="{BFE14B29-E466-4604-8630-7DCD7C83D1F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sp>
        <p:nvSpPr>
          <p:cNvPr id="8" name="Rectangle 7">
            <a:extLst>
              <a:ext uri="{FF2B5EF4-FFF2-40B4-BE49-F238E27FC236}">
                <a16:creationId xmlns:a16="http://schemas.microsoft.com/office/drawing/2014/main" xmlns="" id="{77C41F23-9137-409B-B392-9B8487D653E5}"/>
              </a:ext>
            </a:extLst>
          </p:cNvPr>
          <p:cNvSpPr/>
          <p:nvPr/>
        </p:nvSpPr>
        <p:spPr>
          <a:xfrm>
            <a:off x="2644587" y="1981200"/>
            <a:ext cx="6311153" cy="294938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latin typeface="Times New Roman" panose="02020603050405020304" pitchFamily="18" charset="0"/>
                <a:cs typeface="Times New Roman" panose="02020603050405020304" pitchFamily="18" charset="0"/>
              </a:rPr>
              <a:t>GIỚI THIỆU ĐỒ ÁN</a:t>
            </a:r>
          </a:p>
        </p:txBody>
      </p:sp>
    </p:spTree>
    <p:extLst>
      <p:ext uri="{BB962C8B-B14F-4D97-AF65-F5344CB8AC3E}">
        <p14:creationId xmlns:p14="http://schemas.microsoft.com/office/powerpoint/2010/main" val="6359221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1633EB-7DCB-4DDC-80AF-C885A3EE1245}"/>
              </a:ext>
            </a:extLst>
          </p:cNvPr>
          <p:cNvSpPr>
            <a:spLocks noGrp="1"/>
          </p:cNvSpPr>
          <p:nvPr>
            <p:ph type="title"/>
          </p:nvPr>
        </p:nvSpPr>
        <p:spPr>
          <a:xfrm>
            <a:off x="581192" y="480276"/>
            <a:ext cx="11029616" cy="988332"/>
          </a:xfrm>
        </p:spPr>
        <p:txBody>
          <a:bodyPr/>
          <a:lstStyle/>
          <a:p>
            <a:pPr algn="ctr"/>
            <a:r>
              <a:rPr lang="en-US">
                <a:latin typeface="Times New Roman" panose="02020603050405020304" pitchFamily="18" charset="0"/>
                <a:cs typeface="Times New Roman" panose="02020603050405020304" pitchFamily="18" charset="0"/>
              </a:rPr>
              <a:t>Web game</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8B71F1F9-0B7E-4AFC-837B-3C5FD844A0E5}"/>
              </a:ext>
            </a:extLst>
          </p:cNvPr>
          <p:cNvSpPr txBox="1"/>
          <p:nvPr/>
        </p:nvSpPr>
        <p:spPr>
          <a:xfrm>
            <a:off x="442031" y="2428456"/>
            <a:ext cx="11307938" cy="553998"/>
          </a:xfrm>
          <a:prstGeom prst="rect">
            <a:avLst/>
          </a:prstGeom>
          <a:noFill/>
        </p:spPr>
        <p:txBody>
          <a:bodyPr wrap="square" rtlCol="0">
            <a:spAutoFit/>
          </a:bodyPr>
          <a:lstStyle/>
          <a:p>
            <a:r>
              <a:rPr lang="en-US" sz="3000"/>
              <a:t>Web bao gồm 4 game : Sudoku, Snake, Minesweepers và 2048 </a:t>
            </a:r>
            <a:endParaRPr lang="en-US" sz="3000" dirty="0"/>
          </a:p>
        </p:txBody>
      </p:sp>
      <p:sp>
        <p:nvSpPr>
          <p:cNvPr id="14" name="TextBox 13">
            <a:extLst>
              <a:ext uri="{FF2B5EF4-FFF2-40B4-BE49-F238E27FC236}">
                <a16:creationId xmlns:a16="http://schemas.microsoft.com/office/drawing/2014/main" xmlns="" id="{8CF3133A-FF1B-4084-B2EC-8950435C3F26}"/>
              </a:ext>
            </a:extLst>
          </p:cNvPr>
          <p:cNvSpPr txBox="1"/>
          <p:nvPr/>
        </p:nvSpPr>
        <p:spPr>
          <a:xfrm>
            <a:off x="442031" y="3942302"/>
            <a:ext cx="11307938" cy="1015663"/>
          </a:xfrm>
          <a:prstGeom prst="rect">
            <a:avLst/>
          </a:prstGeom>
          <a:noFill/>
        </p:spPr>
        <p:txBody>
          <a:bodyPr wrap="square" rtlCol="0">
            <a:spAutoFit/>
          </a:bodyPr>
          <a:lstStyle/>
          <a:p>
            <a:r>
              <a:rPr lang="en-US" sz="3000"/>
              <a:t>Web được tạo ra với mục đích giúp người dùng thư giãn, giải trí sau những giờ học và làm việc căng thẳng.</a:t>
            </a:r>
            <a:endParaRPr lang="en-US" sz="3000" dirty="0"/>
          </a:p>
        </p:txBody>
      </p:sp>
    </p:spTree>
    <p:extLst>
      <p:ext uri="{BB962C8B-B14F-4D97-AF65-F5344CB8AC3E}">
        <p14:creationId xmlns:p14="http://schemas.microsoft.com/office/powerpoint/2010/main" val="49760754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500" fill="hold"/>
                                        <p:tgtEl>
                                          <p:spTgt spid="14"/>
                                        </p:tgtEl>
                                        <p:attrNameLst>
                                          <p:attrName>ppt_x</p:attrName>
                                        </p:attrNameLst>
                                      </p:cBhvr>
                                      <p:tavLst>
                                        <p:tav tm="0">
                                          <p:val>
                                            <p:strVal val="#ppt_x"/>
                                          </p:val>
                                        </p:tav>
                                        <p:tav tm="100000">
                                          <p:val>
                                            <p:strVal val="#ppt_x"/>
                                          </p:val>
                                        </p:tav>
                                      </p:tavLst>
                                    </p:anim>
                                    <p:anim calcmode="lin" valueType="num">
                                      <p:cBhvr additive="base">
                                        <p:cTn id="1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21633EB-7DCB-4DDC-80AF-C885A3EE1245}"/>
              </a:ext>
            </a:extLst>
          </p:cNvPr>
          <p:cNvSpPr>
            <a:spLocks noGrp="1"/>
          </p:cNvSpPr>
          <p:nvPr>
            <p:ph type="title"/>
          </p:nvPr>
        </p:nvSpPr>
        <p:spPr>
          <a:xfrm>
            <a:off x="581192" y="480276"/>
            <a:ext cx="11029616" cy="988332"/>
          </a:xfrm>
        </p:spPr>
        <p:txBody>
          <a:bodyPr/>
          <a:lstStyle/>
          <a:p>
            <a:pPr algn="ctr"/>
            <a:r>
              <a:rPr lang="en-US">
                <a:latin typeface="Times New Roman" panose="02020603050405020304" pitchFamily="18" charset="0"/>
                <a:cs typeface="Times New Roman" panose="02020603050405020304" pitchFamily="18" charset="0"/>
              </a:rPr>
              <a:t>Web game</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8B71F1F9-0B7E-4AFC-837B-3C5FD844A0E5}"/>
              </a:ext>
            </a:extLst>
          </p:cNvPr>
          <p:cNvSpPr txBox="1"/>
          <p:nvPr/>
        </p:nvSpPr>
        <p:spPr>
          <a:xfrm>
            <a:off x="-1608441" y="7814863"/>
            <a:ext cx="11307938" cy="553998"/>
          </a:xfrm>
          <a:prstGeom prst="rect">
            <a:avLst/>
          </a:prstGeom>
          <a:noFill/>
        </p:spPr>
        <p:txBody>
          <a:bodyPr wrap="square" rtlCol="0">
            <a:spAutoFit/>
          </a:bodyPr>
          <a:lstStyle/>
          <a:p>
            <a:r>
              <a:rPr lang="en-US" sz="3000"/>
              <a:t>Web bao gồm 4 game : Sudoku, Snake, Minesweepers và 2048 </a:t>
            </a:r>
            <a:endParaRPr lang="en-US" sz="3000" dirty="0"/>
          </a:p>
        </p:txBody>
      </p:sp>
      <p:sp>
        <p:nvSpPr>
          <p:cNvPr id="14" name="TextBox 13">
            <a:extLst>
              <a:ext uri="{FF2B5EF4-FFF2-40B4-BE49-F238E27FC236}">
                <a16:creationId xmlns:a16="http://schemas.microsoft.com/office/drawing/2014/main" xmlns="" id="{8CF3133A-FF1B-4084-B2EC-8950435C3F26}"/>
              </a:ext>
            </a:extLst>
          </p:cNvPr>
          <p:cNvSpPr txBox="1"/>
          <p:nvPr/>
        </p:nvSpPr>
        <p:spPr>
          <a:xfrm>
            <a:off x="-7399642" y="-1331790"/>
            <a:ext cx="11307938" cy="1015663"/>
          </a:xfrm>
          <a:prstGeom prst="rect">
            <a:avLst/>
          </a:prstGeom>
          <a:noFill/>
        </p:spPr>
        <p:txBody>
          <a:bodyPr wrap="square" rtlCol="0">
            <a:spAutoFit/>
          </a:bodyPr>
          <a:lstStyle/>
          <a:p>
            <a:r>
              <a:rPr lang="en-US" sz="3000"/>
              <a:t>Web được tạo ra với mục đích giúp người dùng thư giãn, giải trí sau những giờ học và làm việc cơ bản.</a:t>
            </a:r>
            <a:endParaRPr lang="en-US" sz="3000" dirty="0"/>
          </a:p>
        </p:txBody>
      </p:sp>
      <p:sp>
        <p:nvSpPr>
          <p:cNvPr id="5" name="TextBox 4">
            <a:extLst>
              <a:ext uri="{FF2B5EF4-FFF2-40B4-BE49-F238E27FC236}">
                <a16:creationId xmlns:a16="http://schemas.microsoft.com/office/drawing/2014/main" xmlns="" id="{88E3181B-EEC6-4FA5-84C7-38DE1EA1FDFB}"/>
              </a:ext>
            </a:extLst>
          </p:cNvPr>
          <p:cNvSpPr txBox="1"/>
          <p:nvPr/>
        </p:nvSpPr>
        <p:spPr>
          <a:xfrm>
            <a:off x="3732184" y="2265011"/>
            <a:ext cx="11307938" cy="553998"/>
          </a:xfrm>
          <a:prstGeom prst="rect">
            <a:avLst/>
          </a:prstGeom>
          <a:noFill/>
        </p:spPr>
        <p:txBody>
          <a:bodyPr wrap="square" rtlCol="0">
            <a:spAutoFit/>
          </a:bodyPr>
          <a:lstStyle/>
          <a:p>
            <a:r>
              <a:rPr lang="en-US" sz="3000"/>
              <a:t>Giao diện menu của web </a:t>
            </a:r>
            <a:endParaRPr lang="en-US" sz="3000" dirty="0"/>
          </a:p>
        </p:txBody>
      </p:sp>
      <p:pic>
        <p:nvPicPr>
          <p:cNvPr id="4" name="Picture 3">
            <a:extLst>
              <a:ext uri="{FF2B5EF4-FFF2-40B4-BE49-F238E27FC236}">
                <a16:creationId xmlns:a16="http://schemas.microsoft.com/office/drawing/2014/main" xmlns="" id="{BD1F4B01-29C6-4E4D-B902-0C811E9EB8DA}"/>
              </a:ext>
            </a:extLst>
          </p:cNvPr>
          <p:cNvPicPr>
            <a:picLocks noChangeAspect="1"/>
          </p:cNvPicPr>
          <p:nvPr/>
        </p:nvPicPr>
        <p:blipFill>
          <a:blip r:embed="rId2"/>
          <a:stretch>
            <a:fillRect/>
          </a:stretch>
        </p:blipFill>
        <p:spPr>
          <a:xfrm>
            <a:off x="2355724" y="3041535"/>
            <a:ext cx="7480551" cy="3200400"/>
          </a:xfrm>
          <a:prstGeom prst="rect">
            <a:avLst/>
          </a:prstGeom>
        </p:spPr>
      </p:pic>
    </p:spTree>
    <p:extLst>
      <p:ext uri="{BB962C8B-B14F-4D97-AF65-F5344CB8AC3E}">
        <p14:creationId xmlns:p14="http://schemas.microsoft.com/office/powerpoint/2010/main" val="1580196458"/>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ED14E-EFE3-4FF6-BBF5-AB3AB2570B52}"/>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Một chút về web</a:t>
            </a:r>
          </a:p>
        </p:txBody>
      </p:sp>
      <p:sp>
        <p:nvSpPr>
          <p:cNvPr id="3" name="Content Placeholder 2">
            <a:extLst>
              <a:ext uri="{FF2B5EF4-FFF2-40B4-BE49-F238E27FC236}">
                <a16:creationId xmlns:a16="http://schemas.microsoft.com/office/drawing/2014/main" xmlns="" id="{C6161729-8544-4765-ABC7-8EA5FE0C4C56}"/>
              </a:ext>
            </a:extLst>
          </p:cNvPr>
          <p:cNvSpPr>
            <a:spLocks noGrp="1"/>
          </p:cNvSpPr>
          <p:nvPr>
            <p:ph idx="1"/>
          </p:nvPr>
        </p:nvSpPr>
        <p:spPr>
          <a:xfrm>
            <a:off x="507302" y="2589169"/>
            <a:ext cx="11029615" cy="4120857"/>
          </a:xfrm>
        </p:spPr>
        <p:txBody>
          <a:bodyPr>
            <a:normAutofit lnSpcReduction="10000"/>
          </a:bodyPr>
          <a:lstStyle/>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HTML </a:t>
            </a:r>
            <a:r>
              <a:rPr lang="en-US" dirty="0">
                <a:latin typeface="Times New Roman" panose="02020603050405020304" pitchFamily="18" charset="0"/>
                <a:cs typeface="Times New Roman" panose="02020603050405020304" pitchFamily="18" charset="0"/>
              </a:rPr>
              <a:t>(Hyper Text Markup Language):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dụng để tạo một trang web.</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1" dirty="0">
                <a:latin typeface="Times New Roman" panose="02020603050405020304" pitchFamily="18" charset="0"/>
                <a:cs typeface="Times New Roman" panose="02020603050405020304" pitchFamily="18" charset="0"/>
              </a:rPr>
              <a:t>CSS </a:t>
            </a:r>
            <a:r>
              <a:rPr lang="en-US" dirty="0">
                <a:latin typeface="Times New Roman" panose="02020603050405020304" pitchFamily="18" charset="0"/>
                <a:cs typeface="Times New Roman" panose="02020603050405020304" pitchFamily="18" charset="0"/>
              </a:rPr>
              <a:t>(Cascading Style Sheets): định dạng các phần tử trên website như văn bản, các tiêu đề, bảng,…</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1" dirty="0" err="1">
                <a:latin typeface="Times New Roman" panose="02020603050405020304" pitchFamily="18" charset="0"/>
                <a:cs typeface="Times New Roman" panose="02020603050405020304" pitchFamily="18" charset="0"/>
              </a:rPr>
              <a:t>Javascript</a:t>
            </a:r>
            <a:r>
              <a:rPr lang="en-US" dirty="0">
                <a:latin typeface="Times New Roman" panose="02020603050405020304" pitchFamily="18" charset="0"/>
                <a:cs typeface="Times New Roman" panose="02020603050405020304" pitchFamily="18" charset="0"/>
              </a:rPr>
              <a:t> là một ngôn </a:t>
            </a:r>
            <a:r>
              <a:rPr lang="en-US" dirty="0" err="1">
                <a:latin typeface="Times New Roman" panose="02020603050405020304" pitchFamily="18" charset="0"/>
                <a:cs typeface="Times New Roman" panose="02020603050405020304" pitchFamily="18" charset="0"/>
              </a:rPr>
              <a:t>ngữ</a:t>
            </a:r>
            <a:r>
              <a:rPr lang="en-US" dirty="0">
                <a:latin typeface="Times New Roman" panose="02020603050405020304" pitchFamily="18" charset="0"/>
                <a:cs typeface="Times New Roman" panose="02020603050405020304" pitchFamily="18" charset="0"/>
              </a:rPr>
              <a:t> lập trình, được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dụng rộng </a:t>
            </a:r>
            <a:r>
              <a:rPr lang="en-US" dirty="0" err="1">
                <a:latin typeface="Times New Roman" panose="02020603050405020304" pitchFamily="18" charset="0"/>
                <a:cs typeface="Times New Roman" panose="02020603050405020304" pitchFamily="18" charset="0"/>
              </a:rPr>
              <a:t>rãi</a:t>
            </a:r>
            <a:r>
              <a:rPr lang="en-US" dirty="0">
                <a:latin typeface="Times New Roman" panose="02020603050405020304" pitchFamily="18" charset="0"/>
                <a:cs typeface="Times New Roman" panose="02020603050405020304" pitchFamily="18" charset="0"/>
              </a:rPr>
              <a:t> trong các ứng dụng Website, được </a:t>
            </a:r>
            <a:r>
              <a:rPr lang="en-US" dirty="0" err="1">
                <a:latin typeface="Times New Roman" panose="02020603050405020304" pitchFamily="18" charset="0"/>
                <a:cs typeface="Times New Roman" panose="02020603050405020304" pitchFamily="18" charset="0"/>
              </a:rPr>
              <a:t>hỗ</a:t>
            </a:r>
            <a:r>
              <a:rPr lang="en-US" dirty="0">
                <a:latin typeface="Times New Roman" panose="02020603050405020304" pitchFamily="18" charset="0"/>
                <a:cs typeface="Times New Roman" panose="02020603050405020304" pitchFamily="18" charset="0"/>
              </a:rPr>
              <a:t> trợ trên tất cả các trình duyệt như Firefox, Chrome, ... </a:t>
            </a:r>
            <a:r>
              <a:rPr lang="en-US" dirty="0" err="1">
                <a:latin typeface="Times New Roman" panose="02020603050405020304" pitchFamily="18" charset="0"/>
                <a:cs typeface="Times New Roman" panose="02020603050405020304" pitchFamily="18" charset="0"/>
              </a:rPr>
              <a:t>Thậm</a:t>
            </a:r>
            <a:r>
              <a:rPr lang="en-US" dirty="0">
                <a:latin typeface="Times New Roman" panose="02020603050405020304" pitchFamily="18" charset="0"/>
                <a:cs typeface="Times New Roman" panose="02020603050405020304" pitchFamily="18" charset="0"/>
              </a:rPr>
              <a:t> chí cả thiết bị di động.</a:t>
            </a:r>
          </a:p>
          <a:p>
            <a:endParaRPr lang="en-US"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xmlns="" id="{726430E1-CEE7-4549-88CB-80354EA5819A}"/>
              </a:ext>
            </a:extLst>
          </p:cNvPr>
          <p:cNvSpPr txBox="1"/>
          <p:nvPr/>
        </p:nvSpPr>
        <p:spPr>
          <a:xfrm>
            <a:off x="655083" y="2035171"/>
            <a:ext cx="7100047" cy="553998"/>
          </a:xfrm>
          <a:prstGeom prst="rect">
            <a:avLst/>
          </a:prstGeom>
          <a:noFill/>
        </p:spPr>
        <p:txBody>
          <a:bodyPr wrap="square" rtlCol="0">
            <a:spAutoFit/>
          </a:bodyPr>
          <a:lstStyle/>
          <a:p>
            <a:r>
              <a:rPr lang="en-US" sz="3000" dirty="0" err="1">
                <a:latin typeface="Times New Roman" panose="02020603050405020304" pitchFamily="18" charset="0"/>
                <a:cs typeface="Times New Roman" panose="02020603050405020304" pitchFamily="18" charset="0"/>
              </a:rPr>
              <a:t>Gồm</a:t>
            </a:r>
            <a:r>
              <a:rPr lang="en-US" sz="3000" dirty="0">
                <a:latin typeface="Times New Roman" panose="02020603050405020304" pitchFamily="18" charset="0"/>
                <a:cs typeface="Times New Roman" panose="02020603050405020304" pitchFamily="18" charset="0"/>
              </a:rPr>
              <a:t> 3 bộ phận : HTML, CSS, </a:t>
            </a:r>
            <a:r>
              <a:rPr lang="en-US" sz="3000" dirty="0" err="1">
                <a:latin typeface="Times New Roman" panose="02020603050405020304" pitchFamily="18" charset="0"/>
                <a:cs typeface="Times New Roman" panose="02020603050405020304" pitchFamily="18" charset="0"/>
              </a:rPr>
              <a:t>Javascrpit</a:t>
            </a:r>
            <a:r>
              <a:rPr lang="en-US" sz="30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3232824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1"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xit" presetSubtype="4" fill="hold" grpId="0" nodeType="clickEffect">
                                  <p:stCondLst>
                                    <p:cond delay="0"/>
                                  </p:stCondLst>
                                  <p:childTnLst>
                                    <p:anim calcmode="lin" valueType="num">
                                      <p:cBhvr additive="base">
                                        <p:cTn id="11" dur="500"/>
                                        <p:tgtEl>
                                          <p:spTgt spid="4"/>
                                        </p:tgtEl>
                                        <p:attrNameLst>
                                          <p:attrName>ppt_x</p:attrName>
                                        </p:attrNameLst>
                                      </p:cBhvr>
                                      <p:tavLst>
                                        <p:tav tm="0">
                                          <p:val>
                                            <p:strVal val="ppt_x"/>
                                          </p:val>
                                        </p:tav>
                                        <p:tav tm="100000">
                                          <p:val>
                                            <p:strVal val="ppt_x"/>
                                          </p:val>
                                        </p:tav>
                                      </p:tavLst>
                                    </p:anim>
                                    <p:anim calcmode="lin" valueType="num">
                                      <p:cBhvr additive="base">
                                        <p:cTn id="12" dur="500"/>
                                        <p:tgtEl>
                                          <p:spTgt spid="4"/>
                                        </p:tgtEl>
                                        <p:attrNameLst>
                                          <p:attrName>ppt_y</p:attrName>
                                        </p:attrNameLst>
                                      </p:cBhvr>
                                      <p:tavLst>
                                        <p:tav tm="0">
                                          <p:val>
                                            <p:strVal val="ppt_y"/>
                                          </p:val>
                                        </p:tav>
                                        <p:tav tm="100000">
                                          <p:val>
                                            <p:strVal val="1+ppt_h/2"/>
                                          </p:val>
                                        </p:tav>
                                      </p:tavLst>
                                    </p:anim>
                                    <p:set>
                                      <p:cBhvr>
                                        <p:cTn id="13" dur="1" fill="hold">
                                          <p:stCondLst>
                                            <p:cond delay="499"/>
                                          </p:stCondLst>
                                        </p:cTn>
                                        <p:tgtEl>
                                          <p:spTgt spid="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 calcmode="lin" valueType="num">
                                      <p:cBhvr additive="base">
                                        <p:cTn id="24"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
                                            <p:txEl>
                                              <p:pRg st="9" end="9"/>
                                            </p:txEl>
                                          </p:spTgt>
                                        </p:tgtEl>
                                        <p:attrNameLst>
                                          <p:attrName>style.visibility</p:attrName>
                                        </p:attrNameLst>
                                      </p:cBhvr>
                                      <p:to>
                                        <p:strVal val="visible"/>
                                      </p:to>
                                    </p:set>
                                    <p:anim calcmode="lin" valueType="num">
                                      <p:cBhvr additive="base">
                                        <p:cTn id="30"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6" presetClass="exit" presetSubtype="21" fill="hold" grpId="0" nodeType="clickEffect">
                                  <p:stCondLst>
                                    <p:cond delay="0"/>
                                  </p:stCondLst>
                                  <p:childTnLst>
                                    <p:animEffect transition="out" filter="barn(inVertical)">
                                      <p:cBhvr>
                                        <p:cTn id="35" dur="500"/>
                                        <p:tgtEl>
                                          <p:spTgt spid="3">
                                            <p:txEl>
                                              <p:pRg st="1" end="1"/>
                                            </p:txEl>
                                          </p:spTgt>
                                        </p:tgtEl>
                                      </p:cBhvr>
                                    </p:animEffect>
                                    <p:set>
                                      <p:cBhvr>
                                        <p:cTn id="36" dur="1" fill="hold">
                                          <p:stCondLst>
                                            <p:cond delay="499"/>
                                          </p:stCondLst>
                                        </p:cTn>
                                        <p:tgtEl>
                                          <p:spTgt spid="3">
                                            <p:txEl>
                                              <p:pRg st="1" end="1"/>
                                            </p:txEl>
                                          </p:spTgt>
                                        </p:tgtEl>
                                        <p:attrNameLst>
                                          <p:attrName>style.visibility</p:attrName>
                                        </p:attrNameLst>
                                      </p:cBhvr>
                                      <p:to>
                                        <p:strVal val="hidden"/>
                                      </p:to>
                                    </p:set>
                                  </p:childTnLst>
                                </p:cTn>
                              </p:par>
                            </p:childTnLst>
                          </p:cTn>
                        </p:par>
                        <p:par>
                          <p:cTn id="37" fill="hold">
                            <p:stCondLst>
                              <p:cond delay="500"/>
                            </p:stCondLst>
                            <p:childTnLst>
                              <p:par>
                                <p:cTn id="38" presetID="16" presetClass="exit" presetSubtype="21" fill="hold" grpId="0" nodeType="afterEffect">
                                  <p:stCondLst>
                                    <p:cond delay="0"/>
                                  </p:stCondLst>
                                  <p:childTnLst>
                                    <p:animEffect transition="out" filter="barn(inVertical)">
                                      <p:cBhvr>
                                        <p:cTn id="39" dur="500"/>
                                        <p:tgtEl>
                                          <p:spTgt spid="3">
                                            <p:txEl>
                                              <p:pRg st="5" end="5"/>
                                            </p:txEl>
                                          </p:spTgt>
                                        </p:tgtEl>
                                      </p:cBhvr>
                                    </p:animEffect>
                                    <p:set>
                                      <p:cBhvr>
                                        <p:cTn id="40" dur="1" fill="hold">
                                          <p:stCondLst>
                                            <p:cond delay="499"/>
                                          </p:stCondLst>
                                        </p:cTn>
                                        <p:tgtEl>
                                          <p:spTgt spid="3">
                                            <p:txEl>
                                              <p:pRg st="5" end="5"/>
                                            </p:txEl>
                                          </p:spTgt>
                                        </p:tgtEl>
                                        <p:attrNameLst>
                                          <p:attrName>style.visibility</p:attrName>
                                        </p:attrNameLst>
                                      </p:cBhvr>
                                      <p:to>
                                        <p:strVal val="hidden"/>
                                      </p:to>
                                    </p:set>
                                  </p:childTnLst>
                                </p:cTn>
                              </p:par>
                              <p:par>
                                <p:cTn id="41" presetID="16" presetClass="exit" presetSubtype="21" fill="hold" grpId="0" nodeType="withEffect">
                                  <p:stCondLst>
                                    <p:cond delay="0"/>
                                  </p:stCondLst>
                                  <p:childTnLst>
                                    <p:animEffect transition="out" filter="barn(inVertical)">
                                      <p:cBhvr>
                                        <p:cTn id="42" dur="500"/>
                                        <p:tgtEl>
                                          <p:spTgt spid="3">
                                            <p:txEl>
                                              <p:pRg st="9" end="9"/>
                                            </p:txEl>
                                          </p:spTgt>
                                        </p:tgtEl>
                                      </p:cBhvr>
                                    </p:animEffect>
                                    <p:set>
                                      <p:cBhvr>
                                        <p:cTn id="43" dur="1" fill="hold">
                                          <p:stCondLst>
                                            <p:cond delay="499"/>
                                          </p:stCondLst>
                                        </p:cTn>
                                        <p:tgtEl>
                                          <p:spTgt spid="3">
                                            <p:txEl>
                                              <p:pRg st="9" end="9"/>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P spid="4"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ED14E-EFE3-4FF6-BBF5-AB3AB2570B52}"/>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Giới thiệu game Sudoku</a:t>
            </a: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F5D5B37D-9203-42A8-B083-82B43B874F0B}"/>
              </a:ext>
            </a:extLst>
          </p:cNvPr>
          <p:cNvSpPr txBox="1"/>
          <p:nvPr/>
        </p:nvSpPr>
        <p:spPr>
          <a:xfrm>
            <a:off x="581192" y="2591697"/>
            <a:ext cx="2919369"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Có nguồn gốc từ n</a:t>
            </a:r>
            <a:r>
              <a:rPr lang="vi-VN" dirty="0">
                <a:latin typeface="Times New Roman" panose="02020603050405020304" pitchFamily="18" charset="0"/>
                <a:cs typeface="Times New Roman" panose="02020603050405020304" pitchFamily="18" charset="0"/>
              </a:rPr>
              <a:t>ư</a:t>
            </a:r>
            <a:r>
              <a:rPr lang="en-US" dirty="0" err="1">
                <a:latin typeface="Times New Roman" panose="02020603050405020304" pitchFamily="18" charset="0"/>
                <a:cs typeface="Times New Roman" panose="02020603050405020304" pitchFamily="18" charset="0"/>
              </a:rPr>
              <a:t>ớc</a:t>
            </a:r>
            <a:r>
              <a:rPr lang="en-US" dirty="0">
                <a:latin typeface="Times New Roman" panose="02020603050405020304" pitchFamily="18" charset="0"/>
                <a:cs typeface="Times New Roman" panose="02020603050405020304" pitchFamily="18" charset="0"/>
              </a:rPr>
              <a:t> Nhật</a:t>
            </a:r>
          </a:p>
        </p:txBody>
      </p:sp>
      <p:sp>
        <p:nvSpPr>
          <p:cNvPr id="9" name="TextBox 8">
            <a:extLst>
              <a:ext uri="{FF2B5EF4-FFF2-40B4-BE49-F238E27FC236}">
                <a16:creationId xmlns:a16="http://schemas.microsoft.com/office/drawing/2014/main" xmlns="" id="{6D07DF50-B457-4D1D-AD04-88D09A9F9869}"/>
              </a:ext>
            </a:extLst>
          </p:cNvPr>
          <p:cNvSpPr txBox="1"/>
          <p:nvPr/>
        </p:nvSpPr>
        <p:spPr>
          <a:xfrm>
            <a:off x="581192" y="3459018"/>
            <a:ext cx="4009281" cy="646331"/>
          </a:xfrm>
          <a:prstGeom prst="rect">
            <a:avLst/>
          </a:prstGeom>
          <a:noFill/>
        </p:spPr>
        <p:txBody>
          <a:bodyPr wrap="square" rtlCol="0">
            <a:spAutoFit/>
          </a:bodyPr>
          <a:lstStyle/>
          <a:p>
            <a:r>
              <a:rPr lang="en-US" dirty="0" err="1"/>
              <a:t>Gồm</a:t>
            </a:r>
            <a:r>
              <a:rPr lang="en-US" dirty="0"/>
              <a:t> 81 ô </a:t>
            </a:r>
            <a:r>
              <a:rPr lang="en-US" dirty="0" err="1"/>
              <a:t>vuông</a:t>
            </a:r>
            <a:r>
              <a:rPr lang="en-US" dirty="0"/>
              <a:t> trong ma trận có 9 dòng, 9 </a:t>
            </a:r>
            <a:r>
              <a:rPr lang="en-US" dirty="0" err="1"/>
              <a:t>cột</a:t>
            </a:r>
            <a:r>
              <a:rPr lang="en-US" dirty="0"/>
              <a:t> với các số </a:t>
            </a:r>
            <a:r>
              <a:rPr lang="en-US" dirty="0" err="1"/>
              <a:t>cho</a:t>
            </a:r>
            <a:r>
              <a:rPr lang="en-US" dirty="0"/>
              <a:t> trước</a:t>
            </a:r>
          </a:p>
        </p:txBody>
      </p:sp>
      <p:pic>
        <p:nvPicPr>
          <p:cNvPr id="12" name="Picture 11">
            <a:extLst>
              <a:ext uri="{FF2B5EF4-FFF2-40B4-BE49-F238E27FC236}">
                <a16:creationId xmlns:a16="http://schemas.microsoft.com/office/drawing/2014/main" xmlns="" id="{CAE51EB7-D310-404B-A541-EAE461B8B38B}"/>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160645" y="2398944"/>
            <a:ext cx="5731510" cy="3223895"/>
          </a:xfrm>
          <a:prstGeom prst="rect">
            <a:avLst/>
          </a:prstGeom>
        </p:spPr>
      </p:pic>
    </p:spTree>
    <p:extLst>
      <p:ext uri="{BB962C8B-B14F-4D97-AF65-F5344CB8AC3E}">
        <p14:creationId xmlns:p14="http://schemas.microsoft.com/office/powerpoint/2010/main" val="36957726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par>
                          <p:cTn id="12" fill="hold">
                            <p:stCondLst>
                              <p:cond delay="500"/>
                            </p:stCondLst>
                            <p:childTnLst>
                              <p:par>
                                <p:cTn id="13" presetID="10" presetClass="exit" presetSubtype="0" fill="hold" grpId="1" nodeType="after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xmlns="" id="{4AE9D071-98CF-435C-BD2B-976514544DC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grpSp>
        <p:nvGrpSpPr>
          <p:cNvPr id="15" name="Group 14">
            <a:extLst>
              <a:ext uri="{FF2B5EF4-FFF2-40B4-BE49-F238E27FC236}">
                <a16:creationId xmlns:a16="http://schemas.microsoft.com/office/drawing/2014/main" xmlns="" id="{D619FC33-16ED-4246-9596-BEFEB55E4CF6}"/>
              </a:ext>
              <a:ext uri="{C183D7F6-B498-43B3-948B-1728B52AA6E4}">
                <adec:decorative xmlns:adec="http://schemas.microsoft.com/office/drawing/2017/decorative" xmlns="" val="1"/>
              </a:ext>
            </a:extLst>
          </p:cNvPr>
          <p:cNvGrpSpPr>
            <a:grpSpLocks noGrp="1" noUngrp="1" noRot="1" noChangeAspect="1" noMove="1" noResize="1"/>
          </p:cNvGrpSpPr>
          <p:nvPr>
            <p:extLst>
              <p:ext uri="{386F3935-93C4-4BCD-93E2-E3B085C9AB24}">
                <p16:designElem xmlns:p16="http://schemas.microsoft.com/office/powerpoint/2015/main" xmlns=""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xmlns="" id="{2EEA80E1-F99F-4009-837F-2F72F8A5D58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xmlns="" id="{0230AF9A-4641-4BD8-9F95-9607CD304039}"/>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xmlns="" id="{8703D4EC-9389-41B6-B88B-B6FDC8CD3330}"/>
                </a:ext>
                <a:ext uri="{C183D7F6-B498-43B3-948B-1728B52AA6E4}">
                  <adec:decorative xmlns:adec="http://schemas.microsoft.com/office/drawing/2017/decorative" xmlns="" val="1"/>
                </a:ext>
              </a:extLst>
            </p:cNvPr>
            <p:cNvSpPr/>
            <p:nvPr>
              <p:extLst>
                <p:ext uri="{386F3935-93C4-4BCD-93E2-E3B085C9AB24}">
                  <p16:designElem xmlns:p16="http://schemas.microsoft.com/office/powerpoint/2015/main" xmlns=""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xmlns="" id="{7F2616EE-270D-4F4C-BA1F-2708D387B800}"/>
              </a:ext>
            </a:extLst>
          </p:cNvPr>
          <p:cNvSpPr>
            <a:spLocks noGrp="1"/>
          </p:cNvSpPr>
          <p:nvPr>
            <p:ph type="title"/>
          </p:nvPr>
        </p:nvSpPr>
        <p:spPr>
          <a:xfrm>
            <a:off x="584200" y="1006957"/>
            <a:ext cx="7213600" cy="742990"/>
          </a:xfrm>
        </p:spPr>
        <p:txBody>
          <a:bodyPr anchor="ctr">
            <a:normAutofit/>
          </a:bodyPr>
          <a:lstStyle/>
          <a:p>
            <a:pPr algn="ctr"/>
            <a:r>
              <a:rPr lang="en-US" dirty="0">
                <a:latin typeface="Times New Roman" panose="02020603050405020304" pitchFamily="18" charset="0"/>
                <a:cs typeface="Times New Roman" panose="02020603050405020304" pitchFamily="18" charset="0"/>
              </a:rPr>
              <a:t>Luật </a:t>
            </a:r>
            <a:r>
              <a:rPr lang="en-US" dirty="0" err="1">
                <a:latin typeface="Times New Roman" panose="02020603050405020304" pitchFamily="18" charset="0"/>
                <a:cs typeface="Times New Roman" panose="02020603050405020304" pitchFamily="18" charset="0"/>
              </a:rPr>
              <a:t>ch</a:t>
            </a:r>
            <a:r>
              <a:rPr lang="vi-VN" dirty="0">
                <a:latin typeface="Times New Roman" panose="02020603050405020304" pitchFamily="18" charset="0"/>
                <a:cs typeface="Times New Roman" panose="02020603050405020304" pitchFamily="18" charset="0"/>
              </a:rPr>
              <a:t>ơ</a:t>
            </a:r>
            <a:r>
              <a:rPr lang="en-US" dirty="0" err="1">
                <a:latin typeface="Times New Roman" panose="02020603050405020304" pitchFamily="18" charset="0"/>
                <a:cs typeface="Times New Roman" panose="02020603050405020304" pitchFamily="18" charset="0"/>
              </a:rPr>
              <a:t>i</a:t>
            </a:r>
            <a:endParaRPr lang="en-US"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xmlns="" id="{4D343A6C-43BB-43B6-B148-5F0A0F2CB80A}"/>
              </a:ext>
            </a:extLst>
          </p:cNvPr>
          <p:cNvPicPr>
            <a:picLocks noChangeAspect="1"/>
          </p:cNvPicPr>
          <p:nvPr/>
        </p:nvPicPr>
        <p:blipFill>
          <a:blip r:embed="rId2"/>
          <a:stretch>
            <a:fillRect/>
          </a:stretch>
        </p:blipFill>
        <p:spPr>
          <a:xfrm>
            <a:off x="1622610" y="1785840"/>
            <a:ext cx="5271247" cy="4065204"/>
          </a:xfrm>
          <a:prstGeom prst="rect">
            <a:avLst/>
          </a:prstGeom>
        </p:spPr>
      </p:pic>
      <p:sp>
        <p:nvSpPr>
          <p:cNvPr id="9" name="Rectangle 8">
            <a:extLst>
              <a:ext uri="{FF2B5EF4-FFF2-40B4-BE49-F238E27FC236}">
                <a16:creationId xmlns:a16="http://schemas.microsoft.com/office/drawing/2014/main" xmlns="" id="{C44FFCB6-47C3-47E4-9B18-9F471220375A}"/>
              </a:ext>
            </a:extLst>
          </p:cNvPr>
          <p:cNvSpPr/>
          <p:nvPr/>
        </p:nvSpPr>
        <p:spPr>
          <a:xfrm>
            <a:off x="8009882" y="2197864"/>
            <a:ext cx="2321859" cy="3241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0" name="TextBox 9">
            <a:extLst>
              <a:ext uri="{FF2B5EF4-FFF2-40B4-BE49-F238E27FC236}">
                <a16:creationId xmlns:a16="http://schemas.microsoft.com/office/drawing/2014/main" xmlns="" id="{6FA520F4-8475-485C-8101-326C1DDBBB9C}"/>
              </a:ext>
            </a:extLst>
          </p:cNvPr>
          <p:cNvSpPr txBox="1"/>
          <p:nvPr/>
        </p:nvSpPr>
        <p:spPr>
          <a:xfrm>
            <a:off x="8075733" y="2499494"/>
            <a:ext cx="2159029"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Điền</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đầy đủ từ 1-9</a:t>
            </a:r>
          </a:p>
        </p:txBody>
      </p:sp>
      <p:sp>
        <p:nvSpPr>
          <p:cNvPr id="11" name="TextBox 10">
            <a:extLst>
              <a:ext uri="{FF2B5EF4-FFF2-40B4-BE49-F238E27FC236}">
                <a16:creationId xmlns:a16="http://schemas.microsoft.com/office/drawing/2014/main" xmlns="" id="{1A950D2C-C420-4B8C-8B68-99F9E998AFD5}"/>
              </a:ext>
            </a:extLst>
          </p:cNvPr>
          <p:cNvSpPr txBox="1"/>
          <p:nvPr/>
        </p:nvSpPr>
        <p:spPr>
          <a:xfrm>
            <a:off x="8067267" y="2967335"/>
            <a:ext cx="1954306"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Thỏa</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dòng </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cột</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và từng 3x3 không có số nào </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trùng</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nhau</a:t>
            </a:r>
          </a:p>
        </p:txBody>
      </p:sp>
      <p:sp>
        <p:nvSpPr>
          <p:cNvPr id="12" name="Rectangle 11">
            <a:extLst>
              <a:ext uri="{FF2B5EF4-FFF2-40B4-BE49-F238E27FC236}">
                <a16:creationId xmlns:a16="http://schemas.microsoft.com/office/drawing/2014/main" xmlns="" id="{F035E599-78E1-4FC6-84DC-02539F49C2AE}"/>
              </a:ext>
            </a:extLst>
          </p:cNvPr>
          <p:cNvSpPr/>
          <p:nvPr/>
        </p:nvSpPr>
        <p:spPr>
          <a:xfrm>
            <a:off x="1633043" y="1780738"/>
            <a:ext cx="5271246" cy="46450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4" name="Rectangle 13">
            <a:extLst>
              <a:ext uri="{FF2B5EF4-FFF2-40B4-BE49-F238E27FC236}">
                <a16:creationId xmlns:a16="http://schemas.microsoft.com/office/drawing/2014/main" xmlns="" id="{66EDA6CB-2756-4EE5-98B0-4143B285331B}"/>
              </a:ext>
            </a:extLst>
          </p:cNvPr>
          <p:cNvSpPr/>
          <p:nvPr/>
        </p:nvSpPr>
        <p:spPr>
          <a:xfrm>
            <a:off x="1612178" y="1767893"/>
            <a:ext cx="626064" cy="4065204"/>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0" name="Rectangle 19">
            <a:extLst>
              <a:ext uri="{FF2B5EF4-FFF2-40B4-BE49-F238E27FC236}">
                <a16:creationId xmlns:a16="http://schemas.microsoft.com/office/drawing/2014/main" xmlns="" id="{8D7E1F8D-B697-4694-9E39-8AD92FE7B80E}"/>
              </a:ext>
            </a:extLst>
          </p:cNvPr>
          <p:cNvSpPr/>
          <p:nvPr/>
        </p:nvSpPr>
        <p:spPr>
          <a:xfrm>
            <a:off x="3343835" y="3128682"/>
            <a:ext cx="1783977" cy="135367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1" name="TextBox 20">
            <a:extLst>
              <a:ext uri="{FF2B5EF4-FFF2-40B4-BE49-F238E27FC236}">
                <a16:creationId xmlns:a16="http://schemas.microsoft.com/office/drawing/2014/main" xmlns="" id="{B2258B49-4546-4729-9571-D3A174EE5E0D}"/>
              </a:ext>
            </a:extLst>
          </p:cNvPr>
          <p:cNvSpPr txBox="1"/>
          <p:nvPr/>
        </p:nvSpPr>
        <p:spPr>
          <a:xfrm>
            <a:off x="7952164" y="4365688"/>
            <a:ext cx="2321859"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
        <p:nvSpPr>
          <p:cNvPr id="22" name="TextBox 21">
            <a:extLst>
              <a:ext uri="{FF2B5EF4-FFF2-40B4-BE49-F238E27FC236}">
                <a16:creationId xmlns:a16="http://schemas.microsoft.com/office/drawing/2014/main" xmlns="" id="{FC63EA38-F30C-41B5-8FC6-5DC66542CB1A}"/>
              </a:ext>
            </a:extLst>
          </p:cNvPr>
          <p:cNvSpPr txBox="1"/>
          <p:nvPr/>
        </p:nvSpPr>
        <p:spPr>
          <a:xfrm>
            <a:off x="8067267" y="4007224"/>
            <a:ext cx="2053886" cy="92333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Trò</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a:t>
            </a:r>
            <a:r>
              <a:rPr kumimoji="0" lang="vi-VN"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ơ</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i</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sẽ càng khó nếu các số </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cho</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tr</a:t>
            </a:r>
            <a:r>
              <a:rPr kumimoji="0" lang="vi-VN"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ư</a:t>
            </a:r>
            <a:r>
              <a:rPr kumimoji="0" lang="en-US" sz="1800" b="0" i="0" u="none" strike="noStrike" kern="1200" cap="none" spc="0" normalizeH="0" baseline="0" noProof="0" dirty="0" err="1">
                <a:ln>
                  <a:noFill/>
                </a:ln>
                <a:solidFill>
                  <a:prstClr val="white"/>
                </a:solidFill>
                <a:effectLst/>
                <a:uLnTx/>
                <a:uFillTx/>
                <a:latin typeface="Times New Roman" panose="02020603050405020304" pitchFamily="18" charset="0"/>
                <a:ea typeface="+mn-ea"/>
                <a:cs typeface="Times New Roman" panose="02020603050405020304" pitchFamily="18" charset="0"/>
              </a:rPr>
              <a:t>ớc</a:t>
            </a:r>
            <a:r>
              <a:rPr kumimoji="0" lang="en-US" sz="1800" b="0"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rPr>
              <a:t> càng ít</a:t>
            </a:r>
          </a:p>
        </p:txBody>
      </p:sp>
    </p:spTree>
    <p:extLst>
      <p:ext uri="{BB962C8B-B14F-4D97-AF65-F5344CB8AC3E}">
        <p14:creationId xmlns:p14="http://schemas.microsoft.com/office/powerpoint/2010/main" val="420932200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randombar(horizontal)">
                                      <p:cBhvr>
                                        <p:cTn id="12" dur="500"/>
                                        <p:tgtEl>
                                          <p:spTgt spid="11"/>
                                        </p:tgtEl>
                                      </p:cBhvr>
                                    </p:animEffect>
                                  </p:childTnLst>
                                </p:cTn>
                              </p:par>
                            </p:childTnLst>
                          </p:cTn>
                        </p:par>
                        <p:par>
                          <p:cTn id="13" fill="hold">
                            <p:stCondLst>
                              <p:cond delay="500"/>
                            </p:stCondLst>
                            <p:childTnLst>
                              <p:par>
                                <p:cTn id="14" presetID="1" presetClass="entr" presetSubtype="0" fill="hold" grpId="1" nodeType="after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par>
                                <p:cTn id="16" presetID="1" presetClass="entr" presetSubtype="0" fill="hold" grpId="1" nodeType="withEffect">
                                  <p:stCondLst>
                                    <p:cond delay="0"/>
                                  </p:stCondLst>
                                  <p:childTnLst>
                                    <p:set>
                                      <p:cBhvr>
                                        <p:cTn id="17" dur="1" fill="hold">
                                          <p:stCondLst>
                                            <p:cond delay="0"/>
                                          </p:stCondLst>
                                        </p:cTn>
                                        <p:tgtEl>
                                          <p:spTgt spid="14"/>
                                        </p:tgtEl>
                                        <p:attrNameLst>
                                          <p:attrName>style.visibility</p:attrName>
                                        </p:attrNameLst>
                                      </p:cBhvr>
                                      <p:to>
                                        <p:strVal val="visible"/>
                                      </p:to>
                                    </p:set>
                                  </p:childTnLst>
                                </p:cTn>
                              </p:par>
                              <p:par>
                                <p:cTn id="18" presetID="1" presetClass="entr" presetSubtype="0" fill="hold" grpId="1" nodeType="withEffect">
                                  <p:stCondLst>
                                    <p:cond delay="0"/>
                                  </p:stCondLst>
                                  <p:childTnLst>
                                    <p:set>
                                      <p:cBhvr>
                                        <p:cTn id="19" dur="1" fill="hold">
                                          <p:stCondLst>
                                            <p:cond delay="0"/>
                                          </p:stCondLst>
                                        </p:cTn>
                                        <p:tgtEl>
                                          <p:spTgt spid="20"/>
                                        </p:tgtEl>
                                        <p:attrNameLst>
                                          <p:attrName>style.visibility</p:attrName>
                                        </p:attrNameLst>
                                      </p:cBhvr>
                                      <p:to>
                                        <p:strVal val="visible"/>
                                      </p:to>
                                    </p:set>
                                  </p:childTnLst>
                                </p:cTn>
                              </p:par>
                            </p:childTnLst>
                          </p:cTn>
                        </p:par>
                        <p:par>
                          <p:cTn id="20" fill="hold">
                            <p:stCondLst>
                              <p:cond delay="500"/>
                            </p:stCondLst>
                            <p:childTnLst>
                              <p:par>
                                <p:cTn id="21" presetID="26" presetClass="emph" presetSubtype="0" fill="hold" grpId="2" nodeType="afterEffect">
                                  <p:stCondLst>
                                    <p:cond delay="0"/>
                                  </p:stCondLst>
                                  <p:childTnLst>
                                    <p:animEffect transition="out" filter="fade">
                                      <p:cBhvr>
                                        <p:cTn id="22" dur="1000" tmFilter="0, 0; .2, .5; .8, .5; 1, 0"/>
                                        <p:tgtEl>
                                          <p:spTgt spid="12"/>
                                        </p:tgtEl>
                                      </p:cBhvr>
                                    </p:animEffect>
                                    <p:animScale>
                                      <p:cBhvr>
                                        <p:cTn id="23" dur="500" autoRev="1" fill="hold"/>
                                        <p:tgtEl>
                                          <p:spTgt spid="12"/>
                                        </p:tgtEl>
                                      </p:cBhvr>
                                      <p:by x="105000" y="105000"/>
                                    </p:animScale>
                                  </p:childTnLst>
                                </p:cTn>
                              </p:par>
                            </p:childTnLst>
                          </p:cTn>
                        </p:par>
                        <p:par>
                          <p:cTn id="24" fill="hold">
                            <p:stCondLst>
                              <p:cond delay="1500"/>
                            </p:stCondLst>
                            <p:childTnLst>
                              <p:par>
                                <p:cTn id="25" presetID="26" presetClass="emph" presetSubtype="0" fill="hold" grpId="0" nodeType="afterEffect">
                                  <p:stCondLst>
                                    <p:cond delay="0"/>
                                  </p:stCondLst>
                                  <p:childTnLst>
                                    <p:animEffect transition="out" filter="fade">
                                      <p:cBhvr>
                                        <p:cTn id="26" dur="1000" tmFilter="0, 0; .2, .5; .8, .5; 1, 0"/>
                                        <p:tgtEl>
                                          <p:spTgt spid="12"/>
                                        </p:tgtEl>
                                      </p:cBhvr>
                                    </p:animEffect>
                                    <p:animScale>
                                      <p:cBhvr>
                                        <p:cTn id="27" dur="500" autoRev="1" fill="hold"/>
                                        <p:tgtEl>
                                          <p:spTgt spid="12"/>
                                        </p:tgtEl>
                                      </p:cBhvr>
                                      <p:by x="105000" y="105000"/>
                                    </p:animScale>
                                  </p:childTnLst>
                                </p:cTn>
                              </p:par>
                            </p:childTnLst>
                          </p:cTn>
                        </p:par>
                        <p:par>
                          <p:cTn id="28" fill="hold">
                            <p:stCondLst>
                              <p:cond delay="2500"/>
                            </p:stCondLst>
                            <p:childTnLst>
                              <p:par>
                                <p:cTn id="29" presetID="26" presetClass="emph" presetSubtype="0" fill="hold" grpId="0" nodeType="afterEffect">
                                  <p:stCondLst>
                                    <p:cond delay="0"/>
                                  </p:stCondLst>
                                  <p:childTnLst>
                                    <p:animEffect transition="out" filter="fade">
                                      <p:cBhvr>
                                        <p:cTn id="30" dur="1000" tmFilter="0, 0; .2, .5; .8, .5; 1, 0"/>
                                        <p:tgtEl>
                                          <p:spTgt spid="14"/>
                                        </p:tgtEl>
                                      </p:cBhvr>
                                    </p:animEffect>
                                    <p:animScale>
                                      <p:cBhvr>
                                        <p:cTn id="31" dur="500" autoRev="1" fill="hold"/>
                                        <p:tgtEl>
                                          <p:spTgt spid="14"/>
                                        </p:tgtEl>
                                      </p:cBhvr>
                                      <p:by x="105000" y="105000"/>
                                    </p:animScale>
                                  </p:childTnLst>
                                </p:cTn>
                              </p:par>
                            </p:childTnLst>
                          </p:cTn>
                        </p:par>
                        <p:par>
                          <p:cTn id="32" fill="hold">
                            <p:stCondLst>
                              <p:cond delay="3500"/>
                            </p:stCondLst>
                            <p:childTnLst>
                              <p:par>
                                <p:cTn id="33" presetID="26" presetClass="emph" presetSubtype="0" fill="hold" grpId="2" nodeType="afterEffect">
                                  <p:stCondLst>
                                    <p:cond delay="0"/>
                                  </p:stCondLst>
                                  <p:childTnLst>
                                    <p:animEffect transition="out" filter="fade">
                                      <p:cBhvr>
                                        <p:cTn id="34" dur="1000" tmFilter="0, 0; .2, .5; .8, .5; 1, 0"/>
                                        <p:tgtEl>
                                          <p:spTgt spid="14"/>
                                        </p:tgtEl>
                                      </p:cBhvr>
                                    </p:animEffect>
                                    <p:animScale>
                                      <p:cBhvr>
                                        <p:cTn id="35" dur="500" autoRev="1" fill="hold"/>
                                        <p:tgtEl>
                                          <p:spTgt spid="14"/>
                                        </p:tgtEl>
                                      </p:cBhvr>
                                      <p:by x="105000" y="105000"/>
                                    </p:animScale>
                                  </p:childTnLst>
                                </p:cTn>
                              </p:par>
                            </p:childTnLst>
                          </p:cTn>
                        </p:par>
                        <p:par>
                          <p:cTn id="36" fill="hold">
                            <p:stCondLst>
                              <p:cond delay="4500"/>
                            </p:stCondLst>
                            <p:childTnLst>
                              <p:par>
                                <p:cTn id="37" presetID="26" presetClass="emph" presetSubtype="0" fill="hold" grpId="0" nodeType="afterEffect">
                                  <p:stCondLst>
                                    <p:cond delay="0"/>
                                  </p:stCondLst>
                                  <p:childTnLst>
                                    <p:animEffect transition="out" filter="fade">
                                      <p:cBhvr>
                                        <p:cTn id="38" dur="1000" tmFilter="0, 0; .2, .5; .8, .5; 1, 0"/>
                                        <p:tgtEl>
                                          <p:spTgt spid="20"/>
                                        </p:tgtEl>
                                      </p:cBhvr>
                                    </p:animEffect>
                                    <p:animScale>
                                      <p:cBhvr>
                                        <p:cTn id="39" dur="500" autoRev="1" fill="hold"/>
                                        <p:tgtEl>
                                          <p:spTgt spid="20"/>
                                        </p:tgtEl>
                                      </p:cBhvr>
                                      <p:by x="105000" y="105000"/>
                                    </p:animScale>
                                  </p:childTnLst>
                                </p:cTn>
                              </p:par>
                            </p:childTnLst>
                          </p:cTn>
                        </p:par>
                        <p:par>
                          <p:cTn id="40" fill="hold">
                            <p:stCondLst>
                              <p:cond delay="5500"/>
                            </p:stCondLst>
                            <p:childTnLst>
                              <p:par>
                                <p:cTn id="41" presetID="26" presetClass="emph" presetSubtype="0" fill="hold" grpId="2" nodeType="afterEffect">
                                  <p:stCondLst>
                                    <p:cond delay="0"/>
                                  </p:stCondLst>
                                  <p:childTnLst>
                                    <p:animEffect transition="out" filter="fade">
                                      <p:cBhvr>
                                        <p:cTn id="42" dur="1000" tmFilter="0, 0; .2, .5; .8, .5; 1, 0"/>
                                        <p:tgtEl>
                                          <p:spTgt spid="20"/>
                                        </p:tgtEl>
                                      </p:cBhvr>
                                    </p:animEffect>
                                    <p:animScale>
                                      <p:cBhvr>
                                        <p:cTn id="43" dur="500" autoRev="1" fill="hold"/>
                                        <p:tgtEl>
                                          <p:spTgt spid="20"/>
                                        </p:tgtEl>
                                      </p:cBhvr>
                                      <p:by x="105000" y="105000"/>
                                    </p:animScale>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wipe(down)">
                                      <p:cBhvr>
                                        <p:cTn id="48"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2" grpId="0" animBg="1"/>
      <p:bldP spid="12" grpId="1" animBg="1"/>
      <p:bldP spid="12" grpId="2" animBg="1"/>
      <p:bldP spid="14" grpId="0" animBg="1"/>
      <p:bldP spid="14" grpId="1" animBg="1"/>
      <p:bldP spid="14" grpId="2" animBg="1"/>
      <p:bldP spid="20" grpId="0" animBg="1"/>
      <p:bldP spid="20" grpId="1" animBg="1"/>
      <p:bldP spid="20" grpId="2" animBg="1"/>
      <p:bldP spid="2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29ED14E-EFE3-4FF6-BBF5-AB3AB2570B52}"/>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Giới thiệu game Dò mìn</a:t>
            </a:r>
            <a:endParaRPr lang="en-US"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F5D5B37D-9203-42A8-B083-82B43B874F0B}"/>
              </a:ext>
            </a:extLst>
          </p:cNvPr>
          <p:cNvSpPr txBox="1"/>
          <p:nvPr/>
        </p:nvSpPr>
        <p:spPr>
          <a:xfrm>
            <a:off x="581192" y="2591697"/>
            <a:ext cx="4083172" cy="646331"/>
          </a:xfrm>
          <a:prstGeom prst="rect">
            <a:avLst/>
          </a:prstGeom>
          <a:noFill/>
        </p:spPr>
        <p:txBody>
          <a:bodyPr wrap="square" rtlCol="0">
            <a:spAutoFit/>
          </a:bodyPr>
          <a:lstStyle/>
          <a:p>
            <a:r>
              <a:rPr lang="en-US"/>
              <a:t>Một trò chơi dành một người chơi rất nổi tiếng những năm 90.</a:t>
            </a:r>
            <a:endParaRPr lang="en-US"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xmlns="" id="{6D07DF50-B457-4D1D-AD04-88D09A9F9869}"/>
              </a:ext>
            </a:extLst>
          </p:cNvPr>
          <p:cNvSpPr txBox="1"/>
          <p:nvPr/>
        </p:nvSpPr>
        <p:spPr>
          <a:xfrm>
            <a:off x="581192" y="3459018"/>
            <a:ext cx="4009281" cy="923330"/>
          </a:xfrm>
          <a:prstGeom prst="rect">
            <a:avLst/>
          </a:prstGeom>
          <a:noFill/>
        </p:spPr>
        <p:txBody>
          <a:bodyPr wrap="square" rtlCol="0">
            <a:spAutoFit/>
          </a:bodyPr>
          <a:lstStyle/>
          <a:p>
            <a:r>
              <a:rPr lang="en-US"/>
              <a:t>Mục tiêu của game là người chơi phải dò tìm hết tất cả các trái mìn nằm ngẫu nhiên trên một bảng ô vuông</a:t>
            </a:r>
            <a:endParaRPr lang="en-US" dirty="0"/>
          </a:p>
        </p:txBody>
      </p:sp>
      <p:pic>
        <p:nvPicPr>
          <p:cNvPr id="10" name="Picture 9">
            <a:extLst>
              <a:ext uri="{FF2B5EF4-FFF2-40B4-BE49-F238E27FC236}">
                <a16:creationId xmlns:a16="http://schemas.microsoft.com/office/drawing/2014/main" xmlns="" id="{9DBAC16C-77D0-47CB-8956-428BDA199687}"/>
              </a:ext>
            </a:extLst>
          </p:cNvPr>
          <p:cNvPicPr/>
          <p:nvPr/>
        </p:nvPicPr>
        <p:blipFill>
          <a:blip r:embed="rId2" cstate="print">
            <a:extLst>
              <a:ext uri="{28A0092B-C50C-407E-A947-70E740481C1C}">
                <a14:useLocalDpi xmlns:a14="http://schemas.microsoft.com/office/drawing/2010/main" val="0"/>
              </a:ext>
            </a:extLst>
          </a:blip>
          <a:stretch>
            <a:fillRect/>
          </a:stretch>
        </p:blipFill>
        <p:spPr>
          <a:xfrm>
            <a:off x="5622463" y="2308735"/>
            <a:ext cx="5731510" cy="3223895"/>
          </a:xfrm>
          <a:prstGeom prst="rect">
            <a:avLst/>
          </a:prstGeom>
        </p:spPr>
      </p:pic>
    </p:spTree>
    <p:extLst>
      <p:ext uri="{BB962C8B-B14F-4D97-AF65-F5344CB8AC3E}">
        <p14:creationId xmlns:p14="http://schemas.microsoft.com/office/powerpoint/2010/main" val="34376363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 presetClass="entr" presetSubtype="0"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childTnLst>
                                </p:cTn>
                              </p:par>
                            </p:childTnLst>
                          </p:cTn>
                        </p:par>
                        <p:par>
                          <p:cTn id="12" fill="hold">
                            <p:stCondLst>
                              <p:cond delay="500"/>
                            </p:stCondLst>
                            <p:childTnLst>
                              <p:par>
                                <p:cTn id="13" presetID="10" presetClass="exit" presetSubtype="0" fill="hold" grpId="1" nodeType="afterEffect">
                                  <p:stCondLst>
                                    <p:cond delay="0"/>
                                  </p:stCondLst>
                                  <p:childTnLst>
                                    <p:animEffect transition="out" filter="fade">
                                      <p:cBhvr>
                                        <p:cTn id="14" dur="500"/>
                                        <p:tgtEl>
                                          <p:spTgt spid="9"/>
                                        </p:tgtEl>
                                      </p:cBhvr>
                                    </p:animEffect>
                                    <p:set>
                                      <p:cBhvr>
                                        <p:cTn id="15"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9" grpId="1"/>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F69AFF4-BB30-4BA0-AD22-82CC3C432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0CF3B2-1F0F-4FC5-8002-3E4869ABAD55}">
  <ds:schemaRefs>
    <ds:schemaRef ds:uri="http://schemas.microsoft.com/sharepoint/v3/contenttype/forms"/>
  </ds:schemaRefs>
</ds:datastoreItem>
</file>

<file path=customXml/itemProps3.xml><?xml version="1.0" encoding="utf-8"?>
<ds:datastoreItem xmlns:ds="http://schemas.openxmlformats.org/officeDocument/2006/customXml" ds:itemID="{1EBC12AA-1C15-4500-BC9C-8EE83A441DE9}">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Tech Dividend design</Template>
  <TotalTime>0</TotalTime>
  <Words>906</Words>
  <Application>Microsoft Office PowerPoint</Application>
  <PresentationFormat>Widescreen</PresentationFormat>
  <Paragraphs>95</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Gill Sans MT</vt:lpstr>
      <vt:lpstr>Tahoma</vt:lpstr>
      <vt:lpstr>Times New Roman</vt:lpstr>
      <vt:lpstr>Wingdings</vt:lpstr>
      <vt:lpstr>Wingdings 2</vt:lpstr>
      <vt:lpstr>Dividend</vt:lpstr>
      <vt:lpstr>Xây dựng website cho phép chơi một số minigame</vt:lpstr>
      <vt:lpstr>Tổng quan</vt:lpstr>
      <vt:lpstr>PowerPoint Presentation</vt:lpstr>
      <vt:lpstr>Web game</vt:lpstr>
      <vt:lpstr>Web game</vt:lpstr>
      <vt:lpstr>Một chút về web</vt:lpstr>
      <vt:lpstr>Giới thiệu game Sudoku</vt:lpstr>
      <vt:lpstr>Luật chơi</vt:lpstr>
      <vt:lpstr>Giới thiệu game Dò mìn</vt:lpstr>
      <vt:lpstr>Luật chơi</vt:lpstr>
      <vt:lpstr>Giới thiệu game Snake</vt:lpstr>
      <vt:lpstr>Luật chơi</vt:lpstr>
      <vt:lpstr>Giới thiệu game 2048</vt:lpstr>
      <vt:lpstr>Luật chơi</vt:lpstr>
      <vt:lpstr>PowerPoint Presentation</vt:lpstr>
      <vt:lpstr>Thuật toán giải game sudoku</vt:lpstr>
      <vt:lpstr>THUẬT TOÁN LOANG</vt:lpstr>
      <vt:lpstr>THUẬT TOÁN LOANG</vt:lpstr>
      <vt:lpstr>Thuật toán 2048</vt:lpstr>
      <vt:lpstr>Thuật toán 2048</vt:lpstr>
      <vt:lpstr>PowerPoint Presentation</vt:lpstr>
      <vt:lpstr>Ưu điểm và nhược điểm</vt:lpstr>
      <vt:lpstr>Hướng phát triển</vt:lpstr>
      <vt:lpstr>Thank  You for  watching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2018-12-13T05:14:54Z</dcterms:created>
  <dcterms:modified xsi:type="dcterms:W3CDTF">2020-01-04T23:51:33Z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